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52"/>
  </p:notesMasterIdLst>
  <p:sldIdLst>
    <p:sldId id="256" r:id="rId2"/>
    <p:sldId id="259" r:id="rId3"/>
    <p:sldId id="328" r:id="rId4"/>
    <p:sldId id="329" r:id="rId5"/>
    <p:sldId id="257" r:id="rId6"/>
    <p:sldId id="260" r:id="rId7"/>
    <p:sldId id="309" r:id="rId8"/>
    <p:sldId id="258" r:id="rId9"/>
    <p:sldId id="327" r:id="rId10"/>
    <p:sldId id="330" r:id="rId11"/>
    <p:sldId id="323" r:id="rId12"/>
    <p:sldId id="324" r:id="rId13"/>
    <p:sldId id="321" r:id="rId14"/>
    <p:sldId id="262" r:id="rId15"/>
    <p:sldId id="325" r:id="rId16"/>
    <p:sldId id="331" r:id="rId17"/>
    <p:sldId id="333" r:id="rId18"/>
    <p:sldId id="322" r:id="rId19"/>
    <p:sldId id="332" r:id="rId20"/>
    <p:sldId id="301" r:id="rId21"/>
    <p:sldId id="326" r:id="rId22"/>
    <p:sldId id="318" r:id="rId23"/>
    <p:sldId id="319" r:id="rId24"/>
    <p:sldId id="317" r:id="rId25"/>
    <p:sldId id="302" r:id="rId26"/>
    <p:sldId id="263" r:id="rId27"/>
    <p:sldId id="300" r:id="rId28"/>
    <p:sldId id="336" r:id="rId29"/>
    <p:sldId id="334" r:id="rId30"/>
    <p:sldId id="306" r:id="rId31"/>
    <p:sldId id="307" r:id="rId32"/>
    <p:sldId id="264" r:id="rId33"/>
    <p:sldId id="335" r:id="rId34"/>
    <p:sldId id="312" r:id="rId35"/>
    <p:sldId id="304" r:id="rId36"/>
    <p:sldId id="313" r:id="rId37"/>
    <p:sldId id="265" r:id="rId38"/>
    <p:sldId id="266" r:id="rId39"/>
    <p:sldId id="267" r:id="rId40"/>
    <p:sldId id="268" r:id="rId41"/>
    <p:sldId id="269" r:id="rId42"/>
    <p:sldId id="320" r:id="rId43"/>
    <p:sldId id="316" r:id="rId44"/>
    <p:sldId id="315" r:id="rId45"/>
    <p:sldId id="314" r:id="rId46"/>
    <p:sldId id="305" r:id="rId47"/>
    <p:sldId id="310" r:id="rId48"/>
    <p:sldId id="311" r:id="rId49"/>
    <p:sldId id="303" r:id="rId50"/>
    <p:sldId id="308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170" autoAdjust="0"/>
  </p:normalViewPr>
  <p:slideViewPr>
    <p:cSldViewPr snapToGrid="0">
      <p:cViewPr varScale="1">
        <p:scale>
          <a:sx n="126" d="100"/>
          <a:sy n="126" d="100"/>
        </p:scale>
        <p:origin x="14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923798f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0923798f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1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15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961131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0961131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961131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961131b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0961131b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0961131b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961131b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0961131be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0961131b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0961131b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8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923798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923798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red sinusoid, the DFT fall in-between the zero-crossings and then the leakage is revealed.</a:t>
            </a:r>
          </a:p>
        </p:txBody>
      </p:sp>
    </p:spTree>
    <p:extLst>
      <p:ext uri="{BB962C8B-B14F-4D97-AF65-F5344CB8AC3E}">
        <p14:creationId xmlns:p14="http://schemas.microsoft.com/office/powerpoint/2010/main" val="2000046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0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923798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923798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923798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923798f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923798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923798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0923798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0923798f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4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4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923798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923798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" type="title">
  <p:cSld name="TITL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CB5FF"/>
              </a:buClr>
              <a:buSzPts val="1500"/>
              <a:buNone/>
              <a:defRPr sz="1500">
                <a:solidFill>
                  <a:srgbClr val="DCB5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316142" y="685801"/>
            <a:ext cx="7982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181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51776" y="4879973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8.7.2019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22935" y="4879973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592669" y="4893980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sisältö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426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407223" y="681038"/>
            <a:ext cx="53196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31426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2061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13573" y="681038"/>
            <a:ext cx="53133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32061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pystysuora teksti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09797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09793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ystysuora otsikko ja teksti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kuva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4272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>
            <a:spLocks noGrp="1"/>
          </p:cNvSpPr>
          <p:nvPr>
            <p:ph type="pic" idx="2"/>
          </p:nvPr>
        </p:nvSpPr>
        <p:spPr>
          <a:xfrm>
            <a:off x="3467100" y="685706"/>
            <a:ext cx="52638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314272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500"/>
              <a:buNone/>
              <a:defRPr sz="1500">
                <a:solidFill>
                  <a:srgbClr val="7030A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4269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>
            <a:spLocks noGrp="1"/>
          </p:cNvSpPr>
          <p:nvPr>
            <p:ph type="pic" idx="2"/>
          </p:nvPr>
        </p:nvSpPr>
        <p:spPr>
          <a:xfrm>
            <a:off x="3460750" y="685706"/>
            <a:ext cx="52662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14269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">
  <p:cSld name="1_Big ca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37759" y="857434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4521200" y="984343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">
  <p:cSld name="2_Big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49358" y="847290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4514853" y="990696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 and picture">
  <p:cSld name="1_Big caption and pictur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>
            <a:spLocks noGrp="1"/>
          </p:cNvSpPr>
          <p:nvPr>
            <p:ph type="pic" idx="2"/>
          </p:nvPr>
        </p:nvSpPr>
        <p:spPr>
          <a:xfrm>
            <a:off x="4152901" y="681038"/>
            <a:ext cx="45780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5531" y="594299"/>
            <a:ext cx="37182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96272" y="2220012"/>
            <a:ext cx="3637500" cy="24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 and picture">
  <p:cSld name="2_Big caption and pictur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95170" y="2220012"/>
            <a:ext cx="3642900" cy="2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>
            <a:spLocks noGrp="1"/>
          </p:cNvSpPr>
          <p:nvPr>
            <p:ph type="pic" idx="2"/>
          </p:nvPr>
        </p:nvSpPr>
        <p:spPr>
          <a:xfrm>
            <a:off x="4146550" y="681038"/>
            <a:ext cx="45843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21499" y="581743"/>
            <a:ext cx="3716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">
  <p:cSld name="4 picture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>
            <a:spLocks noGrp="1"/>
          </p:cNvSpPr>
          <p:nvPr>
            <p:ph type="pic" idx="3"/>
          </p:nvPr>
        </p:nvSpPr>
        <p:spPr>
          <a:xfrm>
            <a:off x="2402887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2402887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>
            <a:spLocks noGrp="1"/>
          </p:cNvSpPr>
          <p:nvPr>
            <p:ph type="pic" idx="5"/>
          </p:nvPr>
        </p:nvSpPr>
        <p:spPr>
          <a:xfrm>
            <a:off x="4399636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4399636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>
            <a:spLocks noGrp="1"/>
          </p:cNvSpPr>
          <p:nvPr>
            <p:ph type="pic" idx="7"/>
          </p:nvPr>
        </p:nvSpPr>
        <p:spPr>
          <a:xfrm>
            <a:off x="6396385" y="1450395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6396385" y="2593123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 and text">
  <p:cSld name="3 pictures and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>
            <a:spLocks noGrp="1"/>
          </p:cNvSpPr>
          <p:nvPr>
            <p:ph type="pic" idx="3"/>
          </p:nvPr>
        </p:nvSpPr>
        <p:spPr>
          <a:xfrm>
            <a:off x="2977341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4"/>
          </p:nvPr>
        </p:nvSpPr>
        <p:spPr>
          <a:xfrm>
            <a:off x="2977341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>
            <a:spLocks noGrp="1"/>
          </p:cNvSpPr>
          <p:nvPr>
            <p:ph type="pic" idx="5"/>
          </p:nvPr>
        </p:nvSpPr>
        <p:spPr>
          <a:xfrm>
            <a:off x="5557873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6"/>
          </p:nvPr>
        </p:nvSpPr>
        <p:spPr>
          <a:xfrm>
            <a:off x="5557873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501254" y="21268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501253" y="3588544"/>
            <a:ext cx="7995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69696"/>
              </a:buClr>
              <a:buSzPts val="1400"/>
              <a:buFont typeface="Arial"/>
              <a:buNone/>
              <a:defRPr sz="1400">
                <a:solidFill>
                  <a:srgbClr val="969696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">
  <p:cSld name="1_quot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601700" y="20125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601700" y="3454790"/>
            <a:ext cx="79833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resenter">
  <p:cSld name="1_Present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820132" y="1176856"/>
            <a:ext cx="7268100" cy="304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2700000" sx="74000" sy="74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>
            <a:spLocks noGrp="1"/>
          </p:cNvSpPr>
          <p:nvPr>
            <p:ph type="pic" idx="2"/>
          </p:nvPr>
        </p:nvSpPr>
        <p:spPr>
          <a:xfrm>
            <a:off x="6497425" y="1412574"/>
            <a:ext cx="1801200" cy="25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1126595" y="1515575"/>
            <a:ext cx="373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3"/>
          </p:nvPr>
        </p:nvSpPr>
        <p:spPr>
          <a:xfrm>
            <a:off x="1126597" y="1789424"/>
            <a:ext cx="37305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27" name="Google Shape;227;p31"/>
          <p:cNvCxnSpPr/>
          <p:nvPr/>
        </p:nvCxnSpPr>
        <p:spPr>
          <a:xfrm>
            <a:off x="3651560" y="2177704"/>
            <a:ext cx="0" cy="17397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31"/>
          <p:cNvSpPr txBox="1">
            <a:spLocks noGrp="1"/>
          </p:cNvSpPr>
          <p:nvPr>
            <p:ph type="body" idx="4"/>
          </p:nvPr>
        </p:nvSpPr>
        <p:spPr>
          <a:xfrm>
            <a:off x="1126595" y="2186481"/>
            <a:ext cx="23877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5"/>
          </p:nvPr>
        </p:nvSpPr>
        <p:spPr>
          <a:xfrm>
            <a:off x="3859721" y="2185649"/>
            <a:ext cx="23877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picture">
  <p:cSld name="1_Big pictur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224942" y="471488"/>
            <a:ext cx="8919000" cy="4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ksi sisältökohdetta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07041" y="681038"/>
            <a:ext cx="7991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6144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86299" y="1369219"/>
            <a:ext cx="4040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208484" y="480070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6145" y="681038"/>
            <a:ext cx="798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6146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86300" y="1369219"/>
            <a:ext cx="4044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ailu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10680" y="687388"/>
            <a:ext cx="7988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310238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10238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4411265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411265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208483" y="477317"/>
            <a:ext cx="90507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0681" y="687388"/>
            <a:ext cx="7981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0236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310236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404912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4404912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09796" y="685801"/>
            <a:ext cx="7989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7820" y="683665"/>
            <a:ext cx="789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600" y="27000"/>
            <a:ext cx="1443314" cy="459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>
          <p15:clr>
            <a:srgbClr val="F26B43"/>
          </p15:clr>
        </p15:guide>
        <p15:guide id="2" pos="5704">
          <p15:clr>
            <a:srgbClr val="F26B43"/>
          </p15:clr>
        </p15:guide>
        <p15:guide id="3" pos="56">
          <p15:clr>
            <a:srgbClr val="F26B43"/>
          </p15:clr>
        </p15:guide>
        <p15:guide id="4" orient="horz" pos="3185">
          <p15:clr>
            <a:srgbClr val="F26B43"/>
          </p15:clr>
        </p15:guide>
        <p15:guide id="5" pos="244">
          <p15:clr>
            <a:srgbClr val="F26B43"/>
          </p15:clr>
        </p15:guide>
        <p15:guide id="6" orient="horz" pos="3066">
          <p15:clr>
            <a:srgbClr val="F26B43"/>
          </p15:clr>
        </p15:guide>
        <p15:guide id="7" pos="5227">
          <p15:clr>
            <a:srgbClr val="F26B43"/>
          </p15:clr>
        </p15:guide>
        <p15:guide id="8" orient="horz" pos="259">
          <p15:clr>
            <a:srgbClr val="F26B43"/>
          </p15:clr>
        </p15:guide>
        <p15:guide id="9" orient="horz" pos="736">
          <p15:clr>
            <a:srgbClr val="F26B43"/>
          </p15:clr>
        </p15:guide>
        <p15:guide id="10" orient="horz" pos="429">
          <p15:clr>
            <a:srgbClr val="F26B43"/>
          </p15:clr>
        </p15:guide>
        <p15:guide id="11" orient="horz" pos="803">
          <p15:clr>
            <a:srgbClr val="F26B43"/>
          </p15:clr>
        </p15:guide>
        <p15:guide id="12" pos="55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30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5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7apO7q16V0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/>
          </p:nvPr>
        </p:nvSpPr>
        <p:spPr>
          <a:xfrm>
            <a:off x="413150" y="1897796"/>
            <a:ext cx="8641500" cy="1252704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Time-Frequency Representations</a:t>
            </a:r>
            <a:br>
              <a:rPr lang="en" sz="4000" dirty="0"/>
            </a:br>
            <a:r>
              <a:rPr lang="en" sz="4000" dirty="0"/>
              <a:t>Part I</a:t>
            </a:r>
            <a:endParaRPr sz="4000"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125270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COMP.SGN.120</a:t>
            </a:r>
          </a:p>
          <a:p>
            <a:pPr marL="0" indent="0"/>
            <a:r>
              <a:rPr lang="en-US" sz="2000" dirty="0"/>
              <a:t>Introduction to Audio processing</a:t>
            </a:r>
            <a:r>
              <a:rPr lang="en" sz="2000" dirty="0"/>
              <a:t> </a:t>
            </a:r>
            <a:endParaRPr sz="2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Lecture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50F14-8AAD-4E6A-B33B-F19DF3B36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CF0D-BB8B-4E31-8431-8D18C684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Fourier </a:t>
            </a:r>
            <a:r>
              <a:rPr lang="es-ES" dirty="0" err="1"/>
              <a:t>Transform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EC4C-FE05-498A-89DD-6983D8C52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ES" dirty="0" err="1"/>
              <a:t>Advantages</a:t>
            </a:r>
            <a:r>
              <a:rPr lang="es-ES" dirty="0"/>
              <a:t>:</a:t>
            </a:r>
          </a:p>
          <a:p>
            <a:r>
              <a:rPr lang="es-ES" dirty="0" err="1"/>
              <a:t>Converts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computationally</a:t>
            </a:r>
            <a:r>
              <a:rPr lang="es-ES" dirty="0"/>
              <a:t> </a:t>
            </a:r>
            <a:r>
              <a:rPr lang="es-ES" b="1" dirty="0" err="1"/>
              <a:t>expensive</a:t>
            </a:r>
            <a:r>
              <a:rPr lang="es-ES" b="1" dirty="0"/>
              <a:t> </a:t>
            </a:r>
            <a:r>
              <a:rPr lang="es-ES" b="1" dirty="0" err="1"/>
              <a:t>convolution</a:t>
            </a:r>
            <a:r>
              <a:rPr lang="es-ES" b="1" dirty="0"/>
              <a:t> </a:t>
            </a:r>
            <a:r>
              <a:rPr lang="es-ES" dirty="0"/>
              <a:t>in time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b="1" dirty="0" err="1"/>
              <a:t>simpler</a:t>
            </a:r>
            <a:r>
              <a:rPr lang="es-ES" b="1" dirty="0"/>
              <a:t> </a:t>
            </a:r>
            <a:r>
              <a:rPr lang="es-ES" b="1" dirty="0" err="1"/>
              <a:t>multiplication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. </a:t>
            </a:r>
            <a:r>
              <a:rPr lang="es-ES" dirty="0" err="1"/>
              <a:t>Computationally</a:t>
            </a:r>
            <a:r>
              <a:rPr lang="es-ES" dirty="0"/>
              <a:t> </a:t>
            </a:r>
            <a:r>
              <a:rPr lang="es-ES" dirty="0" err="1"/>
              <a:t>demanding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response </a:t>
            </a:r>
            <a:r>
              <a:rPr lang="es-ES" dirty="0" err="1"/>
              <a:t>sequences</a:t>
            </a:r>
            <a:r>
              <a:rPr lang="es-ES" dirty="0"/>
              <a:t> are </a:t>
            </a:r>
            <a:r>
              <a:rPr lang="es-ES" dirty="0" err="1"/>
              <a:t>long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8A89D-B29E-4337-A354-FFC7E7F4F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44A90-4D0D-45E4-997F-4C90A715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0" y="2394199"/>
            <a:ext cx="2073896" cy="584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5FD4D-A917-4AC3-97D1-6A4A7EC8097F}"/>
              </a:ext>
            </a:extLst>
          </p:cNvPr>
          <p:cNvSpPr txBox="1"/>
          <p:nvPr/>
        </p:nvSpPr>
        <p:spPr>
          <a:xfrm>
            <a:off x="791851" y="297827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latin typeface="Euclid" panose="02020503060505020303" pitchFamily="18" charset="0"/>
              </a:rPr>
              <a:t>x, y </a:t>
            </a:r>
            <a:r>
              <a:rPr lang="es-ES" dirty="0"/>
              <a:t>denote time </a:t>
            </a:r>
            <a:r>
              <a:rPr lang="es-ES" dirty="0" err="1"/>
              <a:t>signals</a:t>
            </a:r>
            <a:endParaRPr lang="es-ES" dirty="0"/>
          </a:p>
          <a:p>
            <a:r>
              <a:rPr lang="es-ES" i="1" dirty="0">
                <a:latin typeface="Euclid" panose="02020503060505020303" pitchFamily="18" charset="0"/>
              </a:rPr>
              <a:t>X, Y </a:t>
            </a:r>
            <a:r>
              <a:rPr lang="es-ES" dirty="0"/>
              <a:t>denote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frequency-domain</a:t>
            </a:r>
            <a:r>
              <a:rPr lang="es-ES" dirty="0"/>
              <a:t> </a:t>
            </a:r>
            <a:r>
              <a:rPr lang="es-ES" dirty="0" err="1"/>
              <a:t>transforms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0AB40-854E-46D8-94FE-97C8CDAD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54" y="4505280"/>
            <a:ext cx="2854036" cy="400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BA430-8DFA-45C8-A82D-20240E80A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47" y="4459708"/>
            <a:ext cx="2293946" cy="491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4D6D4-ACA6-48EB-897F-3E5C3B19507A}"/>
              </a:ext>
            </a:extLst>
          </p:cNvPr>
          <p:cNvSpPr txBox="1"/>
          <p:nvPr/>
        </p:nvSpPr>
        <p:spPr>
          <a:xfrm>
            <a:off x="1101436" y="3844817"/>
            <a:ext cx="240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Convolution</a:t>
            </a:r>
            <a:r>
              <a:rPr lang="es-ES" dirty="0"/>
              <a:t> integral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continuous</a:t>
            </a:r>
            <a:r>
              <a:rPr lang="es-ES" dirty="0"/>
              <a:t>-time </a:t>
            </a:r>
            <a:r>
              <a:rPr lang="es-ES" dirty="0" err="1"/>
              <a:t>signals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B6B8D-B755-4BA7-8559-8691D3EEA5D8}"/>
              </a:ext>
            </a:extLst>
          </p:cNvPr>
          <p:cNvSpPr txBox="1"/>
          <p:nvPr/>
        </p:nvSpPr>
        <p:spPr>
          <a:xfrm>
            <a:off x="5541484" y="3844817"/>
            <a:ext cx="235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Convolution</a:t>
            </a:r>
            <a:r>
              <a:rPr lang="es-ES" dirty="0"/>
              <a:t> sum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discrete-time </a:t>
            </a:r>
            <a:r>
              <a:rPr lang="es-ES" dirty="0" err="1"/>
              <a:t>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1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887E-6AE0-499D-8F05-C02C3741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Discrete-Time Fourier </a:t>
            </a:r>
            <a:r>
              <a:rPr lang="es-ES" dirty="0" err="1"/>
              <a:t>Transform</a:t>
            </a:r>
            <a:r>
              <a:rPr lang="es-ES" dirty="0"/>
              <a:t> (DTFT)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46B5-0D92-4BF2-9791-CBDBEDDD8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indent="-182880"/>
            <a:r>
              <a:rPr lang="es-ES" sz="1800" dirty="0" err="1"/>
              <a:t>Continuous</a:t>
            </a:r>
            <a:r>
              <a:rPr lang="es-ES" sz="1800" dirty="0"/>
              <a:t>-time Fourier </a:t>
            </a:r>
            <a:r>
              <a:rPr lang="es-ES" sz="1800" dirty="0" err="1"/>
              <a:t>transform</a:t>
            </a:r>
            <a:r>
              <a:rPr lang="es-ES" sz="1800" dirty="0"/>
              <a:t> uses </a:t>
            </a:r>
            <a:r>
              <a:rPr lang="es-ES" sz="1800" dirty="0" err="1"/>
              <a:t>integration</a:t>
            </a:r>
            <a:r>
              <a:rPr lang="es-ES" sz="1800" dirty="0"/>
              <a:t> </a:t>
            </a:r>
            <a:r>
              <a:rPr lang="es-ES" sz="1800" dirty="0" err="1"/>
              <a:t>which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impractical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computer</a:t>
            </a:r>
            <a:r>
              <a:rPr lang="es-ES" sz="1800" dirty="0"/>
              <a:t> </a:t>
            </a:r>
            <a:r>
              <a:rPr lang="es-ES" sz="1800" dirty="0" err="1"/>
              <a:t>based</a:t>
            </a:r>
            <a:r>
              <a:rPr lang="es-ES" sz="1800" dirty="0"/>
              <a:t> </a:t>
            </a:r>
            <a:r>
              <a:rPr lang="es-ES" sz="1800" dirty="0" err="1"/>
              <a:t>applications</a:t>
            </a:r>
            <a:r>
              <a:rPr lang="es-ES" sz="1800" dirty="0"/>
              <a:t>.</a:t>
            </a:r>
          </a:p>
          <a:p>
            <a:pPr marL="182880" indent="-182880"/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sample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signal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convert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integral </a:t>
            </a:r>
            <a:r>
              <a:rPr lang="es-ES" sz="1800" dirty="0" err="1"/>
              <a:t>to</a:t>
            </a:r>
            <a:r>
              <a:rPr lang="es-ES" sz="1800" dirty="0"/>
              <a:t> a </a:t>
            </a:r>
            <a:r>
              <a:rPr lang="es-ES" sz="1800" dirty="0" err="1"/>
              <a:t>summation</a:t>
            </a:r>
            <a:r>
              <a:rPr lang="es-ES" sz="1800" dirty="0"/>
              <a:t>.</a:t>
            </a:r>
          </a:p>
          <a:p>
            <a:pPr marL="182880" indent="-182880"/>
            <a:endParaRPr lang="es-ES" sz="1800" dirty="0"/>
          </a:p>
          <a:p>
            <a:pPr marL="182880" indent="-182880"/>
            <a:endParaRPr lang="es-ES" sz="1800" dirty="0"/>
          </a:p>
          <a:p>
            <a:pPr marL="182880" indent="-182880"/>
            <a:endParaRPr lang="es-ES" sz="1800" dirty="0"/>
          </a:p>
          <a:p>
            <a:pPr marL="182880" indent="-182880"/>
            <a:r>
              <a:rPr lang="es-ES" sz="1800" dirty="0"/>
              <a:t>DTFT </a:t>
            </a:r>
            <a:r>
              <a:rPr lang="es-ES" sz="1800" dirty="0" err="1"/>
              <a:t>operates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sampled</a:t>
            </a:r>
            <a:r>
              <a:rPr lang="es-ES" sz="1800" dirty="0"/>
              <a:t> and </a:t>
            </a:r>
            <a:r>
              <a:rPr lang="es-ES" sz="1800" dirty="0" err="1"/>
              <a:t>windowed</a:t>
            </a:r>
            <a:r>
              <a:rPr lang="es-ES" sz="1800" dirty="0"/>
              <a:t> input </a:t>
            </a:r>
            <a:r>
              <a:rPr lang="es-ES" sz="1800" dirty="0" err="1"/>
              <a:t>signals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window</a:t>
            </a:r>
            <a:r>
              <a:rPr lang="es-ES" sz="1800" dirty="0"/>
              <a:t> </a:t>
            </a:r>
            <a:r>
              <a:rPr lang="es-ES" sz="1800" dirty="0" err="1"/>
              <a:t>size</a:t>
            </a:r>
            <a:r>
              <a:rPr lang="es-ES" sz="1800" dirty="0"/>
              <a:t> N.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7B7DA-F709-4F79-8DB6-44DEACA7E6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A6B78-2EDA-48D3-BEF2-AA1BFFF2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11" y="2392236"/>
            <a:ext cx="2798064" cy="74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AEAB5-40C7-41DD-9A4F-71D828A7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3811543"/>
            <a:ext cx="5577840" cy="11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B0B2B2-3CB5-4D3F-9BF0-C76F74C9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36" y="0"/>
            <a:ext cx="464146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AB438-1297-4818-A298-BD549046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DFT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502D6-A0A3-4D40-8B95-0C8859AC9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167992"/>
            <a:ext cx="4180043" cy="3699283"/>
          </a:xfrm>
        </p:spPr>
        <p:txBody>
          <a:bodyPr/>
          <a:lstStyle/>
          <a:p>
            <a:pPr marL="91440" indent="-91440"/>
            <a:r>
              <a:rPr lang="es-ES" sz="1600" b="1" dirty="0"/>
              <a:t>Discrete Fourier </a:t>
            </a:r>
            <a:r>
              <a:rPr lang="es-ES" sz="1600" b="1" dirty="0" err="1"/>
              <a:t>Transform</a:t>
            </a:r>
            <a:endParaRPr lang="es-ES" sz="1600" b="1" dirty="0"/>
          </a:p>
          <a:p>
            <a:pPr marL="91440" indent="-91440"/>
            <a:r>
              <a:rPr lang="es-ES" sz="1600" dirty="0" err="1"/>
              <a:t>E.g</a:t>
            </a:r>
            <a:r>
              <a:rPr lang="es-ES" sz="1600" dirty="0"/>
              <a:t> (N=512):</a:t>
            </a:r>
          </a:p>
          <a:p>
            <a:pPr marL="548640" lvl="2" indent="-91440"/>
            <a:r>
              <a:rPr lang="es-ES" sz="1600" dirty="0"/>
              <a:t>Fourier </a:t>
            </a:r>
            <a:r>
              <a:rPr lang="es-ES" sz="1600" dirty="0" err="1"/>
              <a:t>transform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applied</a:t>
            </a:r>
            <a:endParaRPr lang="es-ES" sz="1600" dirty="0"/>
          </a:p>
          <a:p>
            <a:pPr marL="548640" lvl="2" indent="-91440"/>
            <a:r>
              <a:rPr lang="es-ES" sz="1600" dirty="0" err="1"/>
              <a:t>Maps</a:t>
            </a:r>
            <a:r>
              <a:rPr lang="es-ES" sz="1600" dirty="0"/>
              <a:t> 512 time-</a:t>
            </a:r>
            <a:r>
              <a:rPr lang="es-ES" sz="1600" dirty="0" err="1"/>
              <a:t>domain</a:t>
            </a:r>
            <a:r>
              <a:rPr lang="es-ES" sz="1600" dirty="0"/>
              <a:t> </a:t>
            </a:r>
            <a:r>
              <a:rPr lang="es-ES" sz="1600" dirty="0" err="1"/>
              <a:t>samples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512 </a:t>
            </a:r>
            <a:r>
              <a:rPr lang="es-ES" sz="1600" dirty="0" err="1"/>
              <a:t>frequency-domain</a:t>
            </a:r>
            <a:r>
              <a:rPr lang="es-ES" sz="1600" dirty="0"/>
              <a:t> </a:t>
            </a:r>
            <a:r>
              <a:rPr lang="es-ES" sz="1600" dirty="0" err="1"/>
              <a:t>samples</a:t>
            </a:r>
            <a:r>
              <a:rPr lang="es-ES" sz="1600" dirty="0"/>
              <a:t>.</a:t>
            </a:r>
          </a:p>
          <a:p>
            <a:pPr marL="548640" lvl="2" indent="-91440"/>
            <a:r>
              <a:rPr lang="en-US" sz="1600" dirty="0"/>
              <a:t>These correspond to a </a:t>
            </a:r>
            <a:r>
              <a:rPr lang="en-US" sz="1600" i="1" dirty="0"/>
              <a:t>frame</a:t>
            </a:r>
            <a:r>
              <a:rPr lang="en-US" sz="1600" dirty="0"/>
              <a:t>.</a:t>
            </a:r>
          </a:p>
          <a:p>
            <a:pPr marL="548640" lvl="2" indent="-91440"/>
            <a:r>
              <a:rPr lang="en-US" sz="1600" dirty="0"/>
              <a:t>Each </a:t>
            </a:r>
            <a:r>
              <a:rPr lang="en-US" sz="1600" i="1" dirty="0"/>
              <a:t>frame</a:t>
            </a:r>
            <a:r>
              <a:rPr lang="en-US" sz="1600" dirty="0"/>
              <a:t> is referred to as a spectrum.</a:t>
            </a:r>
          </a:p>
          <a:p>
            <a:pPr marL="548640" lvl="2" indent="-91440"/>
            <a:r>
              <a:rPr lang="en-US" sz="1600" dirty="0"/>
              <a:t>The discrete points on the frequency axis are referred as frequency bins.</a:t>
            </a:r>
          </a:p>
          <a:p>
            <a:pPr marL="548640" lvl="2" indent="-91440"/>
            <a:r>
              <a:rPr lang="en-US" sz="1600" dirty="0"/>
              <a:t>Each frequency component represent sinusoids with unique frequency values and their respective magnitude.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261B-5449-4EC0-8A1A-26D7FBD27D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03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C0BB-1955-491D-906E-C50785F1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4589D5-DF10-44D2-8D8D-999AE9ACCE1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600" dirty="0"/>
                  <a:t>DFT returns a two-sided spectrum in complex form (real and imaginary parts) and to compute the amplitude and phase the following equations can be used: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Amplitude</a:t>
                </a:r>
                <a:r>
                  <a:rPr lang="en-US" sz="1600" dirty="0"/>
                  <a:t> information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𝑟𝑒</m:t>
                            </m:r>
                          </m:sub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1600" dirty="0"/>
              </a:p>
              <a:p>
                <a:r>
                  <a:rPr lang="en-US" sz="1600" b="1" dirty="0"/>
                  <a:t>Phase</a:t>
                </a:r>
                <a:r>
                  <a:rPr lang="en-US" sz="1600" dirty="0"/>
                  <a:t>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4589D5-DF10-44D2-8D8D-999AE9ACC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FD636-B19D-4453-A139-8FA01CBBE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8E162-C91F-450D-AC8C-1999CF4A366F}"/>
              </a:ext>
            </a:extLst>
          </p:cNvPr>
          <p:cNvSpPr txBox="1"/>
          <p:nvPr/>
        </p:nvSpPr>
        <p:spPr>
          <a:xfrm>
            <a:off x="528918" y="4236096"/>
            <a:ext cx="4719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frequency component has a magnitude and phase.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BD9EC-A007-4D27-9939-5C8F7144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37" y="2279263"/>
            <a:ext cx="4751292" cy="15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Fourier transform</a:t>
            </a:r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First few basis functions (blue: real part, red: imaginary part)</a:t>
            </a:r>
            <a:endParaRPr dirty="0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63" y="1791138"/>
            <a:ext cx="421957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1864700" y="1756175"/>
            <a:ext cx="552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k=0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3277400" y="1756175"/>
            <a:ext cx="552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k=1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4715675" y="1756175"/>
            <a:ext cx="552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k=2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788500" y="2899175"/>
            <a:ext cx="1213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n=0,...,N-1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3236300" y="2899175"/>
            <a:ext cx="1213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n=0,...,N-1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1864700" y="3356375"/>
            <a:ext cx="661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</a:rPr>
              <a:t>k=3</a:t>
            </a:r>
            <a:endParaRPr>
              <a:solidFill>
                <a:srgbClr val="3A3838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0DB8E-CC1B-4910-960C-1EADDBE6B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F9F4-65D5-4BD1-831E-2C0D3737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Frequency</a:t>
            </a:r>
            <a:r>
              <a:rPr lang="es-ES" dirty="0"/>
              <a:t> axis </a:t>
            </a:r>
            <a:r>
              <a:rPr lang="es-ES" dirty="0" err="1"/>
              <a:t>units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C4C6E-026A-4453-8951-9DB7F1ED2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A4B18-3492-49F6-BFEC-EB9D8A03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47800"/>
            <a:ext cx="765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7AE9-1107-4F0A-ACD7-4DD1F0D3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DTFT vs DFT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85EFB-BB6B-4D53-9AC6-8F26FC1CC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600" b="1" dirty="0"/>
              <a:t>DTFT</a:t>
            </a:r>
            <a:r>
              <a:rPr lang="es-ES" sz="1600" dirty="0"/>
              <a:t> </a:t>
            </a:r>
          </a:p>
          <a:p>
            <a:pPr lvl="1"/>
            <a:r>
              <a:rPr lang="es-ES" sz="1600" dirty="0"/>
              <a:t>Infinite </a:t>
            </a:r>
            <a:r>
              <a:rPr lang="es-ES" sz="1600" dirty="0" err="1"/>
              <a:t>continuous</a:t>
            </a:r>
            <a:r>
              <a:rPr lang="es-ES" sz="1600" dirty="0"/>
              <a:t> </a:t>
            </a:r>
            <a:r>
              <a:rPr lang="es-ES" sz="1600" dirty="0" err="1"/>
              <a:t>sequence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a discrete </a:t>
            </a:r>
            <a:r>
              <a:rPr lang="es-ES" sz="1600" dirty="0" err="1"/>
              <a:t>signal</a:t>
            </a:r>
            <a:r>
              <a:rPr lang="es-ES" sz="1600" dirty="0"/>
              <a:t>.</a:t>
            </a:r>
          </a:p>
          <a:p>
            <a:pPr lvl="1"/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minus</a:t>
            </a:r>
            <a:r>
              <a:rPr lang="es-ES" sz="1600" dirty="0"/>
              <a:t> </a:t>
            </a:r>
            <a:r>
              <a:rPr lang="es-ES" sz="1600" dirty="0" err="1"/>
              <a:t>infinity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plus </a:t>
            </a:r>
            <a:r>
              <a:rPr lang="es-ES" sz="1600" dirty="0" err="1"/>
              <a:t>infinity</a:t>
            </a:r>
            <a:r>
              <a:rPr lang="es-ES" sz="1600" dirty="0"/>
              <a:t>, </a:t>
            </a:r>
            <a:r>
              <a:rPr lang="es-ES" sz="1600" dirty="0" err="1"/>
              <a:t>contains</a:t>
            </a:r>
            <a:r>
              <a:rPr lang="es-ES" sz="1600" dirty="0"/>
              <a:t> positive and negative </a:t>
            </a:r>
            <a:r>
              <a:rPr lang="es-ES" sz="1600" dirty="0" err="1"/>
              <a:t>values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frequencies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More </a:t>
            </a:r>
            <a:r>
              <a:rPr lang="es-ES" sz="1600" dirty="0" err="1"/>
              <a:t>accurate</a:t>
            </a:r>
            <a:r>
              <a:rPr lang="es-ES" sz="1600" dirty="0"/>
              <a:t>.</a:t>
            </a:r>
          </a:p>
          <a:p>
            <a:r>
              <a:rPr lang="es-ES" sz="1600" b="1" dirty="0"/>
              <a:t>DFT</a:t>
            </a:r>
          </a:p>
          <a:p>
            <a:pPr lvl="1"/>
            <a:r>
              <a:rPr lang="es-ES" sz="1600" dirty="0"/>
              <a:t>Finite non-</a:t>
            </a:r>
            <a:r>
              <a:rPr lang="es-ES" sz="1600" dirty="0" err="1"/>
              <a:t>continuous</a:t>
            </a:r>
            <a:r>
              <a:rPr lang="es-ES" sz="1600" dirty="0"/>
              <a:t> </a:t>
            </a:r>
            <a:r>
              <a:rPr lang="es-ES" sz="1600" dirty="0" err="1"/>
              <a:t>sequence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a discrete </a:t>
            </a:r>
            <a:r>
              <a:rPr lang="es-ES" sz="1600" dirty="0" err="1"/>
              <a:t>signal</a:t>
            </a:r>
            <a:r>
              <a:rPr lang="es-ES" sz="1600" dirty="0"/>
              <a:t>.</a:t>
            </a:r>
          </a:p>
          <a:p>
            <a:pPr lvl="1"/>
            <a:r>
              <a:rPr lang="es-ES" sz="1600" dirty="0" err="1"/>
              <a:t>From</a:t>
            </a:r>
            <a:r>
              <a:rPr lang="es-ES" sz="1600" dirty="0"/>
              <a:t> 0 </a:t>
            </a:r>
            <a:r>
              <a:rPr lang="es-ES" sz="1600" dirty="0" err="1"/>
              <a:t>to</a:t>
            </a:r>
            <a:r>
              <a:rPr lang="es-ES" sz="1600" dirty="0"/>
              <a:t> N-1, </a:t>
            </a:r>
            <a:r>
              <a:rPr lang="es-ES" sz="1600" dirty="0" err="1"/>
              <a:t>only</a:t>
            </a:r>
            <a:r>
              <a:rPr lang="es-ES" sz="1600" dirty="0"/>
              <a:t> positive </a:t>
            </a:r>
            <a:r>
              <a:rPr lang="es-ES" sz="1600" dirty="0" err="1"/>
              <a:t>frequencies</a:t>
            </a:r>
            <a:r>
              <a:rPr lang="es-ES" sz="1600" dirty="0"/>
              <a:t>.</a:t>
            </a:r>
          </a:p>
          <a:p>
            <a:pPr lvl="1"/>
            <a:r>
              <a:rPr lang="es-ES" sz="1600" dirty="0" err="1"/>
              <a:t>Need</a:t>
            </a:r>
            <a:r>
              <a:rPr lang="es-ES" sz="1600" dirty="0"/>
              <a:t> </a:t>
            </a:r>
            <a:r>
              <a:rPr lang="es-ES" sz="1600" dirty="0" err="1"/>
              <a:t>high</a:t>
            </a:r>
            <a:r>
              <a:rPr lang="es-ES" sz="1600" dirty="0"/>
              <a:t> </a:t>
            </a:r>
            <a:r>
              <a:rPr lang="es-ES" sz="1600" dirty="0" err="1"/>
              <a:t>number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samples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be </a:t>
            </a:r>
            <a:r>
              <a:rPr lang="es-ES" sz="1600" dirty="0" err="1"/>
              <a:t>accurate</a:t>
            </a:r>
            <a:r>
              <a:rPr lang="es-ES" sz="1600" dirty="0"/>
              <a:t>,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same</a:t>
            </a:r>
            <a:r>
              <a:rPr lang="es-ES" sz="1600" dirty="0"/>
              <a:t> time </a:t>
            </a:r>
            <a:r>
              <a:rPr lang="es-ES" sz="1600" dirty="0" err="1"/>
              <a:t>increase</a:t>
            </a:r>
            <a:r>
              <a:rPr lang="es-ES" sz="1600" dirty="0"/>
              <a:t> </a:t>
            </a:r>
            <a:r>
              <a:rPr lang="es-ES" sz="1600" dirty="0" err="1"/>
              <a:t>computational</a:t>
            </a:r>
            <a:r>
              <a:rPr lang="es-ES" sz="1600" dirty="0"/>
              <a:t> </a:t>
            </a:r>
            <a:r>
              <a:rPr lang="es-ES" sz="1600" dirty="0" err="1"/>
              <a:t>power</a:t>
            </a:r>
            <a:r>
              <a:rPr lang="es-ES" sz="1600" dirty="0"/>
              <a:t>.</a:t>
            </a:r>
          </a:p>
          <a:p>
            <a:r>
              <a:rPr lang="en-US" b="1" dirty="0"/>
              <a:t>BOTH</a:t>
            </a:r>
            <a:r>
              <a:rPr lang="en-US" dirty="0"/>
              <a:t>: Do not indicate how the frequency content of a signal changes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7378D-44B9-426C-8877-13C6BD24F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33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9753-398A-4346-99F4-21317181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Spectrum</a:t>
            </a:r>
            <a:r>
              <a:rPr lang="es-ES" dirty="0"/>
              <a:t> vs </a:t>
            </a:r>
            <a:r>
              <a:rPr lang="es-ES" dirty="0" err="1"/>
              <a:t>spectrogram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14D2-F61F-4483-98C3-E84E27FA3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3FF0D-8817-443F-94B3-E454EB29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1" y="2166044"/>
            <a:ext cx="2628962" cy="157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780D1-B7E7-4B21-BFD6-F7A73030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83" y="2160855"/>
            <a:ext cx="2917238" cy="1588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4E50F-8D1C-4B28-97FC-BA21D77B4FF5}"/>
              </a:ext>
            </a:extLst>
          </p:cNvPr>
          <p:cNvSpPr txBox="1"/>
          <p:nvPr/>
        </p:nvSpPr>
        <p:spPr>
          <a:xfrm>
            <a:off x="662101" y="1546261"/>
            <a:ext cx="3067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Spectrum</a:t>
            </a:r>
            <a:r>
              <a:rPr lang="es-ES" dirty="0"/>
              <a:t>, </a:t>
            </a:r>
            <a:r>
              <a:rPr lang="es-ES" dirty="0" err="1"/>
              <a:t>represents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sound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0AD3E-2299-4693-8D3E-F43D4EA7729D}"/>
              </a:ext>
            </a:extLst>
          </p:cNvPr>
          <p:cNvSpPr txBox="1"/>
          <p:nvPr/>
        </p:nvSpPr>
        <p:spPr>
          <a:xfrm>
            <a:off x="4668981" y="1653983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Spectrogram</a:t>
            </a:r>
            <a:r>
              <a:rPr lang="es-ES" dirty="0"/>
              <a:t>, </a:t>
            </a:r>
            <a:r>
              <a:rPr lang="es-ES" dirty="0" err="1"/>
              <a:t>three</a:t>
            </a:r>
            <a:r>
              <a:rPr lang="es-ES" dirty="0"/>
              <a:t>-dimensional </a:t>
            </a:r>
            <a:r>
              <a:rPr lang="es-ES" dirty="0" err="1"/>
              <a:t>mapping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4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FCB9-0B35-4C1A-BD8A-CB08917C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Short-Time Fourier </a:t>
            </a:r>
            <a:r>
              <a:rPr lang="es-ES" dirty="0" err="1"/>
              <a:t>Transform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28BA2-E4A7-404C-BABA-7CABD60BE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To overcome the limitations of the Fourier Transform.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Use frame-based processing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Sequential processing of small-time frames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Assumes signal is time-invariant within this frame length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Signal is divided into frames: kth frame if input signal is x(</a:t>
            </a:r>
            <a:r>
              <a:rPr lang="en-US" sz="1800" dirty="0" err="1"/>
              <a:t>n+Lk</a:t>
            </a:r>
            <a:r>
              <a:rPr lang="en-US" sz="1800" dirty="0"/>
              <a:t>)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n=0,…,N, where N is window length,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k=0, 1, 2,… is window index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L is hop size overlapping frames!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Typical frame length is 20 </a:t>
            </a:r>
            <a:r>
              <a:rPr lang="en-US" sz="1800" dirty="0" err="1"/>
              <a:t>ms</a:t>
            </a:r>
            <a:r>
              <a:rPr lang="en-US" sz="1800" dirty="0"/>
              <a:t> (speech) to 100 </a:t>
            </a:r>
            <a:r>
              <a:rPr lang="en-US" sz="1800" dirty="0" err="1"/>
              <a:t>ms</a:t>
            </a:r>
            <a:r>
              <a:rPr lang="en-US" sz="1800" dirty="0"/>
              <a:t> (music)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8CFFD-AAD5-4F9C-8FDB-6922AC59D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90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775E-786A-4176-B909-8E2ED7E8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STFT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2B3DC-2433-453B-A65C-7F8D06588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Split </a:t>
            </a:r>
            <a:r>
              <a:rPr lang="es-ES" dirty="0" err="1"/>
              <a:t>into</a:t>
            </a:r>
            <a:r>
              <a:rPr lang="es-ES" dirty="0"/>
              <a:t> short </a:t>
            </a:r>
            <a:r>
              <a:rPr lang="es-ES" dirty="0" err="1"/>
              <a:t>segments</a:t>
            </a:r>
            <a:r>
              <a:rPr lang="es-ES" dirty="0"/>
              <a:t>: </a:t>
            </a:r>
            <a:r>
              <a:rPr lang="es-ES" dirty="0" err="1"/>
              <a:t>windowing</a:t>
            </a:r>
            <a:r>
              <a:rPr lang="es-ES" dirty="0"/>
              <a:t>, </a:t>
            </a:r>
            <a:r>
              <a:rPr lang="es-ES" dirty="0" err="1"/>
              <a:t>splitting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input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temporal </a:t>
            </a:r>
            <a:r>
              <a:rPr lang="es-ES" dirty="0" err="1"/>
              <a:t>segments</a:t>
            </a:r>
            <a:r>
              <a:rPr lang="es-ES" dirty="0"/>
              <a:t>.</a:t>
            </a:r>
          </a:p>
          <a:p>
            <a:r>
              <a:rPr lang="es-ES" b="1" dirty="0"/>
              <a:t>DFT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 </a:t>
            </a:r>
            <a:r>
              <a:rPr lang="es-ES" b="1" dirty="0" err="1"/>
              <a:t>window</a:t>
            </a:r>
            <a:r>
              <a:rPr lang="es-ES" b="1" dirty="0"/>
              <a:t> </a:t>
            </a:r>
            <a:r>
              <a:rPr lang="es-ES" b="1" dirty="0" err="1"/>
              <a:t>sequence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A33B-7DEE-47C1-AB30-6D6BA8D6A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CDFCC15-3069-45F1-826D-8073F19C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74" y="1984788"/>
            <a:ext cx="2600174" cy="2807516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3DED2ED3-557E-4DF8-89D8-918CA0AF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52" y="3171351"/>
            <a:ext cx="2691828" cy="1695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E15F5-EDF5-4C10-A773-BFB4C1E3F9C2}"/>
              </a:ext>
            </a:extLst>
          </p:cNvPr>
          <p:cNvSpPr txBox="1"/>
          <p:nvPr/>
        </p:nvSpPr>
        <p:spPr>
          <a:xfrm>
            <a:off x="765425" y="2460661"/>
            <a:ext cx="456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Windowing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: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fo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zero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borders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3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vs time-frequency representation</a:t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4883627" y="3414836"/>
            <a:ext cx="364407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Time-frequency</a:t>
            </a:r>
            <a:r>
              <a:rPr lang="en" dirty="0"/>
              <a:t> representation: Notice noise is stationary in some spectral bins over time.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6"/>
          <p:cNvSpPr txBox="1"/>
          <p:nvPr/>
        </p:nvSpPr>
        <p:spPr>
          <a:xfrm>
            <a:off x="4830085" y="1951214"/>
            <a:ext cx="3751155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Time domain</a:t>
            </a:r>
            <a:r>
              <a:rPr lang="en" dirty="0"/>
              <a:t>: More difficult to verify signal assumptions about noise stationarity.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60C5-4D36-49A5-9A9E-B4B3C1B8A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29" y="1383125"/>
            <a:ext cx="4489544" cy="3529852"/>
          </a:xfrm>
          <a:prstGeom prst="rect">
            <a:avLst/>
          </a:prstGeom>
        </p:spPr>
      </p:pic>
      <p:pic>
        <p:nvPicPr>
          <p:cNvPr id="6" name="printer_noise">
            <a:hlinkClick r:id="" action="ppaction://media"/>
            <a:extLst>
              <a:ext uri="{FF2B5EF4-FFF2-40B4-BE49-F238E27FC236}">
                <a16:creationId xmlns:a16="http://schemas.microsoft.com/office/drawing/2014/main" id="{E65A7986-8066-4DD4-9C9B-12B2D40F6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83522" y="1383125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8C81A-0292-4558-83C5-5F30164A3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FFAF5-AC9F-434A-8F68-76175B6A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24563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E77E2-6786-46AB-AE2E-47FF41C682DD}"/>
              </a:ext>
            </a:extLst>
          </p:cNvPr>
          <p:cNvSpPr txBox="1"/>
          <p:nvPr/>
        </p:nvSpPr>
        <p:spPr>
          <a:xfrm>
            <a:off x="-36401" y="4804946"/>
            <a:ext cx="4131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Communication acoustics: an introduction to speech, audio and psychoacoustics</a:t>
            </a:r>
          </a:p>
          <a:p>
            <a:r>
              <a:rPr lang="en-US" sz="800" dirty="0" err="1"/>
              <a:t>Pulkki</a:t>
            </a:r>
            <a:r>
              <a:rPr lang="en-US" sz="800" dirty="0"/>
              <a:t>, Ville, author. Karjalainen, Matti, 1946-2010, author.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ACBCB-68BB-4590-BA4D-75948D2E2EF6}"/>
              </a:ext>
            </a:extLst>
          </p:cNvPr>
          <p:cNvSpPr txBox="1"/>
          <p:nvPr/>
        </p:nvSpPr>
        <p:spPr>
          <a:xfrm>
            <a:off x="326368" y="1928692"/>
            <a:ext cx="442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Modifications (</a:t>
            </a:r>
            <a:r>
              <a:rPr lang="en-US" i="1" dirty="0"/>
              <a:t>g</a:t>
            </a:r>
            <a:r>
              <a:rPr lang="en-US" dirty="0"/>
              <a:t>) of the spectral components implement a high-pass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00FD9-0594-49FF-9DF7-482419736E26}"/>
              </a:ext>
            </a:extLst>
          </p:cNvPr>
          <p:cNvSpPr txBox="1"/>
          <p:nvPr/>
        </p:nvSpPr>
        <p:spPr>
          <a:xfrm>
            <a:off x="195740" y="841194"/>
            <a:ext cx="270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Schematic example of a short-term transform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92B69-AD74-4BB7-BDA6-ADFDC6C46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66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EE8-80E6-4C3B-84E8-29B883576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4F6BE-97F9-44D1-B47B-05AF832A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85" y="0"/>
            <a:ext cx="57922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4A2B-BF0C-4256-8462-D924AE79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50511E2-05F6-4A48-9263-3F9721B0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83" y="1744979"/>
            <a:ext cx="5081034" cy="1524310"/>
          </a:xfrm>
          <a:prstGeom prst="rect">
            <a:avLst/>
          </a:prstGeom>
        </p:spPr>
      </p:pic>
      <p:pic>
        <p:nvPicPr>
          <p:cNvPr id="10" name="Picture 9" descr="A picture containing shoji&#10;&#10;Description automatically generated">
            <a:extLst>
              <a:ext uri="{FF2B5EF4-FFF2-40B4-BE49-F238E27FC236}">
                <a16:creationId xmlns:a16="http://schemas.microsoft.com/office/drawing/2014/main" id="{50B10E55-CB4F-4F78-A2BD-76DE543B5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19" y="3269289"/>
            <a:ext cx="4419600" cy="169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2D07C3-D22E-4729-80CE-3594020DC434}"/>
              </a:ext>
            </a:extLst>
          </p:cNvPr>
          <p:cNvSpPr txBox="1"/>
          <p:nvPr/>
        </p:nvSpPr>
        <p:spPr>
          <a:xfrm>
            <a:off x="396240" y="1953658"/>
            <a:ext cx="2987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DFT shows </a:t>
            </a:r>
            <a:r>
              <a:rPr lang="en-US" b="1" dirty="0"/>
              <a:t>three peaks</a:t>
            </a:r>
            <a:r>
              <a:rPr lang="en-US" dirty="0"/>
              <a:t>, which correspond to the three frequencies of the signal.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06C17-E50F-4268-9DF8-22535F44376A}"/>
              </a:ext>
            </a:extLst>
          </p:cNvPr>
          <p:cNvSpPr txBox="1"/>
          <p:nvPr/>
        </p:nvSpPr>
        <p:spPr>
          <a:xfrm>
            <a:off x="300236" y="1250591"/>
            <a:ext cx="820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7-second-long signal, first three seconds are two waves at frequency 697 Hz and 1209 Hz. The last three seconds are two sine waves at 697 Hz and 1336 Hz.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D314C-0C05-4AAC-BBDF-56AB8CE91AF8}"/>
              </a:ext>
            </a:extLst>
          </p:cNvPr>
          <p:cNvSpPr txBox="1"/>
          <p:nvPr/>
        </p:nvSpPr>
        <p:spPr>
          <a:xfrm>
            <a:off x="396240" y="3637786"/>
            <a:ext cx="3456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</a:t>
            </a:r>
            <a:r>
              <a:rPr lang="en-US" dirty="0"/>
              <a:t> We take half of the signal because the signal is real.</a:t>
            </a:r>
          </a:p>
          <a:p>
            <a:r>
              <a:rPr lang="en-US" dirty="0"/>
              <a:t>Means that its spectrum is Hermitian (“conjugate symmetric”)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977271-9BD8-46F2-A45F-DCA8BEDE98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118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59B4-180E-403B-AC78-3F330A5B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674010E-0DAA-4C0C-A452-8AEBF4A5FE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sampling frequency of the signal is known, we can label the x axis.</a:t>
                </a:r>
              </a:p>
              <a:p>
                <a:r>
                  <a:rPr lang="en-US" dirty="0"/>
                  <a:t>Fourier coefficient’s frequency can be translated to frequency in hertz:</a:t>
                </a:r>
              </a:p>
              <a:p>
                <a:endParaRPr lang="en-US" dirty="0"/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674010E-0DAA-4C0C-A452-8AEBF4A5F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B2168B6F-97D6-4DC0-A62A-3C7D2AA3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72" y="3033522"/>
            <a:ext cx="4968240" cy="198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F0687-3D02-4FCA-B617-9B10AC4F554C}"/>
              </a:ext>
            </a:extLst>
          </p:cNvPr>
          <p:cNvSpPr txBox="1"/>
          <p:nvPr/>
        </p:nvSpPr>
        <p:spPr>
          <a:xfrm>
            <a:off x="6886912" y="2912173"/>
            <a:ext cx="1875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correspond to:</a:t>
            </a:r>
          </a:p>
          <a:p>
            <a:pPr marL="137160" lvl="4" indent="-182880">
              <a:buFont typeface="+mj-lt"/>
              <a:buAutoNum type="arabicPeriod"/>
            </a:pPr>
            <a:r>
              <a:rPr lang="en-US" dirty="0"/>
              <a:t>697 Hz</a:t>
            </a:r>
          </a:p>
          <a:p>
            <a:pPr marL="137160" lvl="4" indent="-182880">
              <a:buFont typeface="+mj-lt"/>
              <a:buAutoNum type="arabicPeriod"/>
            </a:pPr>
            <a:r>
              <a:rPr lang="en-US" dirty="0"/>
              <a:t>1209 Hz</a:t>
            </a:r>
          </a:p>
          <a:p>
            <a:pPr marL="137160" lvl="4" indent="-182880">
              <a:buFont typeface="+mj-lt"/>
              <a:buAutoNum type="arabicPeriod"/>
            </a:pPr>
            <a:r>
              <a:rPr lang="en-US" dirty="0"/>
              <a:t>1336 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A50C-1A61-44BC-B132-126632DBB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38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C911-4D5C-4789-B9D4-33CB3041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 Python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CAE1D48-DBE9-4E96-8806-BD5B755FC3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754515"/>
              </a:xfrm>
            </p:spPr>
            <p:txBody>
              <a:bodyPr/>
              <a:lstStyle/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CAE1D48-DBE9-4E96-8806-BD5B755FC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7545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C7CB3A-6E57-48FE-AF41-2C21ED152097}"/>
              </a:ext>
            </a:extLst>
          </p:cNvPr>
          <p:cNvSpPr txBox="1"/>
          <p:nvPr/>
        </p:nvSpPr>
        <p:spPr>
          <a:xfrm>
            <a:off x="475130" y="188109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13562-8278-4F24-ADB1-C463A7ADD92B}"/>
              </a:ext>
            </a:extLst>
          </p:cNvPr>
          <p:cNvSpPr txBox="1"/>
          <p:nvPr/>
        </p:nvSpPr>
        <p:spPr>
          <a:xfrm>
            <a:off x="475130" y="2188876"/>
            <a:ext cx="4740400" cy="1754326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get_xk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Xn,n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calculate the Fourier coefficient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Discrete Fourier Transform (DFT)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N 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(0,N,1)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((1j*2*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*n)/N))/N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D3FA0-1F1A-41A6-A11F-7A296A985F1C}"/>
              </a:ext>
            </a:extLst>
          </p:cNvPr>
          <p:cNvSpPr/>
          <p:nvPr/>
        </p:nvSpPr>
        <p:spPr>
          <a:xfrm>
            <a:off x="4335780" y="1321879"/>
            <a:ext cx="1226820" cy="468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FB45B-CE9D-4FC2-9B43-EDAF165477CA}"/>
              </a:ext>
            </a:extLst>
          </p:cNvPr>
          <p:cNvSpPr/>
          <p:nvPr/>
        </p:nvSpPr>
        <p:spPr>
          <a:xfrm>
            <a:off x="2026920" y="3505199"/>
            <a:ext cx="2750820" cy="198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2C3500-6C38-4079-AE64-2CFED8C5C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570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2181-CBB2-4348-A9BB-6A2AE2B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B187A-8935-43BC-9E34-E4C5D2D2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2" y="1280473"/>
            <a:ext cx="8306677" cy="32634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Naive framing approach: just use signal values within the time frame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Implicit rectangular window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Multiplication in time domain = </a:t>
            </a:r>
            <a:r>
              <a:rPr lang="en-US" sz="1800" b="1" dirty="0"/>
              <a:t>convolution</a:t>
            </a:r>
            <a:r>
              <a:rPr lang="en-US" sz="1800" dirty="0"/>
              <a:t> in frequency domain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Magnitude response of a rectangular window (</a:t>
            </a:r>
            <a:r>
              <a:rPr lang="en-US" sz="1800" i="1" dirty="0"/>
              <a:t>w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)=1) is a </a:t>
            </a:r>
            <a:r>
              <a:rPr lang="en-US" sz="1800" i="1" dirty="0" err="1"/>
              <a:t>sinc</a:t>
            </a:r>
            <a:r>
              <a:rPr lang="en-US" sz="1800" dirty="0"/>
              <a:t>() function.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This can smear the spectrogram and result in reduced resolution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Also allows real-time processing for communication applications</a:t>
            </a:r>
          </a:p>
          <a:p>
            <a:endParaRPr lang="en-US" b="1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C3742F-CA42-478C-AE43-B2EEA97D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05" y="3577735"/>
            <a:ext cx="6906589" cy="1476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57D9-98BD-4CB1-A6C4-8B8C78C871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25</a:t>
            </a:fld>
            <a:endParaRPr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14D7FA-1F39-4864-90EF-C073CA62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59" y="2233941"/>
            <a:ext cx="2773478" cy="5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8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Windowing 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each audio frame, a window is applied: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i="1"/>
              <a:t>w</a:t>
            </a:r>
            <a:r>
              <a:rPr lang="en"/>
              <a:t>(</a:t>
            </a:r>
            <a:r>
              <a:rPr lang="en" i="1"/>
              <a:t>n</a:t>
            </a:r>
            <a:r>
              <a:rPr lang="en"/>
              <a:t>) is the windowing function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rectangular window </a:t>
            </a:r>
            <a:r>
              <a:rPr lang="en" i="1"/>
              <a:t>w</a:t>
            </a:r>
            <a:r>
              <a:rPr lang="en"/>
              <a:t>(</a:t>
            </a:r>
            <a:r>
              <a:rPr lang="en" i="1"/>
              <a:t>n</a:t>
            </a:r>
            <a:r>
              <a:rPr lang="en"/>
              <a:t>)=[1,1,…,1]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52600"/>
            <a:ext cx="297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224" y="1295400"/>
            <a:ext cx="3542223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B4CE9-ED38-4B8E-BF26-51A89083F69D}"/>
              </a:ext>
            </a:extLst>
          </p:cNvPr>
          <p:cNvSpPr txBox="1"/>
          <p:nvPr/>
        </p:nvSpPr>
        <p:spPr>
          <a:xfrm>
            <a:off x="609600" y="4394744"/>
            <a:ext cx="5658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Compromise between spectral and temporal resolution.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74184D-40C9-48A4-9F25-592BE2B87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2858-EC2B-4C2C-829E-FFC0D63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Special window functions </a:t>
            </a:r>
            <a:r>
              <a:rPr lang="en-US" sz="3200" i="1" dirty="0"/>
              <a:t>w</a:t>
            </a:r>
            <a:r>
              <a:rPr lang="en-US" sz="3200" dirty="0"/>
              <a:t>(</a:t>
            </a:r>
            <a:r>
              <a:rPr lang="en-US" sz="3200" i="1" dirty="0"/>
              <a:t>n</a:t>
            </a:r>
            <a:r>
              <a:rPr lang="en-US" sz="3200" dirty="0"/>
              <a:t>) are used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2E402B9-9C3C-42BF-B582-A51902A5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88" y="1315060"/>
            <a:ext cx="6080424" cy="35929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F328-3A22-44B2-9B5E-E26D8E9B8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20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86A-76BB-455D-98E3-AE37AE78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Wide – Narrow - band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DD99-BEAC-42D5-B324-B1BC3D39B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13D7C-F48B-414F-B8BE-07E946A6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72" y="1280001"/>
            <a:ext cx="2640258" cy="1697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B5D8B-307A-4740-BC7D-A44F514A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79" y="1280001"/>
            <a:ext cx="2412044" cy="158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A5785-40DC-466A-87D5-B9818B2CDC9E}"/>
              </a:ext>
            </a:extLst>
          </p:cNvPr>
          <p:cNvSpPr txBox="1"/>
          <p:nvPr/>
        </p:nvSpPr>
        <p:spPr>
          <a:xfrm>
            <a:off x="563172" y="4345893"/>
            <a:ext cx="22236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Poor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resolution</a:t>
            </a:r>
            <a:endParaRPr lang="es-ES" dirty="0"/>
          </a:p>
          <a:p>
            <a:r>
              <a:rPr lang="es-ES" dirty="0"/>
              <a:t>Good Time </a:t>
            </a:r>
            <a:r>
              <a:rPr lang="es-ES" dirty="0" err="1"/>
              <a:t>resolution</a:t>
            </a:r>
            <a:endParaRPr lang="es-E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3EEDD-AEAA-4BC2-84E8-7F8FFC544BB7}"/>
              </a:ext>
            </a:extLst>
          </p:cNvPr>
          <p:cNvSpPr txBox="1"/>
          <p:nvPr/>
        </p:nvSpPr>
        <p:spPr>
          <a:xfrm>
            <a:off x="5292470" y="4288100"/>
            <a:ext cx="2282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Good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resolution</a:t>
            </a:r>
            <a:endParaRPr lang="es-ES" dirty="0"/>
          </a:p>
          <a:p>
            <a:r>
              <a:rPr lang="es-ES"/>
              <a:t>Poor </a:t>
            </a:r>
            <a:r>
              <a:rPr lang="es-ES" dirty="0"/>
              <a:t>Time </a:t>
            </a:r>
            <a:r>
              <a:rPr lang="es-ES" dirty="0" err="1"/>
              <a:t>resolution</a:t>
            </a:r>
            <a:endParaRPr lang="es-E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386A3-B0A9-409D-AF07-24A47A5C5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3" y="3152408"/>
            <a:ext cx="2228466" cy="1130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686836-711D-4FDE-9D29-A0617582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470" y="3071810"/>
            <a:ext cx="2046800" cy="1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D89E-EB2D-42F5-B340-7034315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window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8FF6C-A559-4548-8D6C-BFF25960A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Narrow</a:t>
            </a:r>
            <a:r>
              <a:rPr lang="es-ES" dirty="0"/>
              <a:t> </a:t>
            </a:r>
            <a:r>
              <a:rPr lang="es-ES" dirty="0" err="1"/>
              <a:t>window</a:t>
            </a:r>
            <a:r>
              <a:rPr lang="es-ES" dirty="0"/>
              <a:t> = in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enable</a:t>
            </a:r>
            <a:r>
              <a:rPr lang="es-ES" dirty="0"/>
              <a:t> fine temporal </a:t>
            </a:r>
            <a:r>
              <a:rPr lang="es-ES" dirty="0" err="1"/>
              <a:t>resolution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has </a:t>
            </a:r>
            <a:r>
              <a:rPr lang="es-ES" dirty="0" err="1"/>
              <a:t>rapidly</a:t>
            </a:r>
            <a:r>
              <a:rPr lang="es-ES" dirty="0"/>
              <a:t> </a:t>
            </a:r>
            <a:r>
              <a:rPr lang="es-ES" dirty="0" err="1"/>
              <a:t>fluctuating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.</a:t>
            </a:r>
          </a:p>
          <a:p>
            <a:r>
              <a:rPr lang="es-ES" b="1" dirty="0"/>
              <a:t>Wide</a:t>
            </a:r>
            <a:r>
              <a:rPr lang="es-ES" dirty="0"/>
              <a:t> </a:t>
            </a:r>
            <a:r>
              <a:rPr lang="es-ES" dirty="0" err="1"/>
              <a:t>window</a:t>
            </a:r>
            <a:r>
              <a:rPr lang="es-ES" dirty="0"/>
              <a:t> =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has </a:t>
            </a:r>
            <a:r>
              <a:rPr lang="es-ES" dirty="0" err="1"/>
              <a:t>slowly</a:t>
            </a:r>
            <a:r>
              <a:rPr lang="es-ES" dirty="0"/>
              <a:t> </a:t>
            </a:r>
            <a:r>
              <a:rPr lang="es-ES" dirty="0" err="1"/>
              <a:t>fluctuating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fine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resolution</a:t>
            </a:r>
            <a:r>
              <a:rPr lang="es-ES" dirty="0"/>
              <a:t>.</a:t>
            </a:r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 err="1"/>
              <a:t>trade</a:t>
            </a:r>
            <a:r>
              <a:rPr lang="es-ES" b="1" dirty="0"/>
              <a:t>-off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temporal and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resolution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F998D-DDC2-4B9D-88E1-780356E49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6C421-CD65-4B46-B96F-73834D0D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9" y="3373766"/>
            <a:ext cx="3509818" cy="978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85B3A-B231-48E9-8EB9-2AF38FA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9" y="3182181"/>
            <a:ext cx="3786910" cy="11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937F-6E2E-43DB-803F-738B51B3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31" y="594299"/>
            <a:ext cx="6126366" cy="587229"/>
          </a:xfrm>
        </p:spPr>
        <p:txBody>
          <a:bodyPr wrap="square" anchor="b">
            <a:normAutofit/>
          </a:bodyPr>
          <a:lstStyle/>
          <a:p>
            <a:r>
              <a:rPr lang="es-ES" dirty="0"/>
              <a:t>Time-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domain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EEB28-5821-4870-BE48-D3C751FAD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42" y="1360650"/>
            <a:ext cx="4971975" cy="2422200"/>
          </a:xfrm>
        </p:spPr>
        <p:txBody>
          <a:bodyPr wrap="square" anchor="t">
            <a:noAutofit/>
          </a:bodyPr>
          <a:lstStyle/>
          <a:p>
            <a:r>
              <a:rPr lang="es-ES" sz="1600" dirty="0" err="1"/>
              <a:t>The</a:t>
            </a:r>
            <a:r>
              <a:rPr lang="es-ES" sz="1600" dirty="0"/>
              <a:t> audio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divided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bands</a:t>
            </a:r>
            <a:r>
              <a:rPr lang="es-ES" sz="1600" dirty="0"/>
              <a:t>.</a:t>
            </a:r>
          </a:p>
          <a:p>
            <a:r>
              <a:rPr lang="es-ES" sz="1600" b="1" dirty="0" err="1"/>
              <a:t>Applications</a:t>
            </a:r>
            <a:r>
              <a:rPr lang="es-ES" sz="1600" dirty="0"/>
              <a:t>:</a:t>
            </a:r>
          </a:p>
          <a:p>
            <a:pPr lvl="1"/>
            <a:r>
              <a:rPr lang="es-ES" sz="1600" dirty="0"/>
              <a:t>Data </a:t>
            </a:r>
            <a:r>
              <a:rPr lang="es-ES" sz="1600" dirty="0" err="1"/>
              <a:t>compression</a:t>
            </a:r>
            <a:endParaRPr lang="es-ES" sz="1600" dirty="0"/>
          </a:p>
          <a:p>
            <a:pPr lvl="1"/>
            <a:r>
              <a:rPr lang="es-ES" sz="1600" dirty="0"/>
              <a:t>Audio </a:t>
            </a:r>
            <a:r>
              <a:rPr lang="es-ES" sz="1600" dirty="0" err="1"/>
              <a:t>effects</a:t>
            </a:r>
            <a:endParaRPr lang="es-ES" sz="1600" dirty="0"/>
          </a:p>
          <a:p>
            <a:pPr lvl="1"/>
            <a:r>
              <a:rPr lang="es-ES" sz="1600" dirty="0" err="1"/>
              <a:t>Enhancement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audio </a:t>
            </a:r>
            <a:r>
              <a:rPr lang="es-ES" sz="1600" dirty="0" err="1"/>
              <a:t>quality</a:t>
            </a:r>
            <a:endParaRPr lang="es-ES" sz="1600" dirty="0"/>
          </a:p>
          <a:p>
            <a:pPr marL="139700" indent="0">
              <a:buNone/>
            </a:pPr>
            <a:r>
              <a:rPr lang="en-US" sz="1600" dirty="0"/>
              <a:t>Time-frequency processing is inspired by the structure of human hearing mechanism.</a:t>
            </a:r>
          </a:p>
          <a:p>
            <a:pPr marL="139700" indent="0">
              <a:buNone/>
            </a:pPr>
            <a:r>
              <a:rPr lang="en-US" sz="1600" dirty="0"/>
              <a:t>Re-cap:</a:t>
            </a:r>
          </a:p>
          <a:p>
            <a:pPr marL="596900" lvl="1" indent="0">
              <a:buNone/>
            </a:pPr>
            <a:r>
              <a:rPr lang="en-US" sz="1600" dirty="0"/>
              <a:t>Peripheral hearing system can be seen as spectral </a:t>
            </a:r>
            <a:r>
              <a:rPr lang="en-US" sz="1600" dirty="0" err="1"/>
              <a:t>analyser</a:t>
            </a:r>
            <a:r>
              <a:rPr lang="en-US" sz="1600" dirty="0"/>
              <a:t> that extract several perceptual aspects.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A3317-9691-4D54-B8B6-C02732FFA7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</p:spPr>
        <p:txBody>
          <a:bodyPr wrap="square" anchor="b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00"/>
              <a:t>|  </a:t>
            </a:r>
            <a:fld id="{00000000-1234-1234-1234-123412341234}" type="slidenum">
              <a:rPr lang="en" sz="3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sz="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F6795-B100-4FA4-A04C-DE7008F2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09" y="1412697"/>
            <a:ext cx="3174368" cy="3057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70F9B-67F4-4498-A025-722F4FA99C2A}"/>
              </a:ext>
            </a:extLst>
          </p:cNvPr>
          <p:cNvSpPr txBox="1"/>
          <p:nvPr/>
        </p:nvSpPr>
        <p:spPr>
          <a:xfrm>
            <a:off x="5522978" y="4470835"/>
            <a:ext cx="28344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dirty="0"/>
              <a:t>Figure </a:t>
            </a:r>
            <a:r>
              <a:rPr lang="es-ES" sz="600" dirty="0" err="1"/>
              <a:t>from</a:t>
            </a:r>
            <a:r>
              <a:rPr lang="es-ES" sz="600" dirty="0"/>
              <a:t> [http://hyperphysics.phy-astr.gsu.edu/hbase/Sound/cochimp.html]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11453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9CFE-74A5-4823-BF35-301C7470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window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917C-162E-4A5C-AE29-F9FC5E42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61" y="1663806"/>
            <a:ext cx="7266304" cy="1507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7996A-89C1-4341-9FDE-D768DDC6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61" y="3667280"/>
            <a:ext cx="7287868" cy="1476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1BB4B1-D0B6-45B2-A181-9A89BD246555}"/>
              </a:ext>
            </a:extLst>
          </p:cNvPr>
          <p:cNvSpPr txBox="1"/>
          <p:nvPr/>
        </p:nvSpPr>
        <p:spPr>
          <a:xfrm>
            <a:off x="548640" y="1322331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very long window (infinite)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8B67F-032C-46E1-B5C8-916E7C81D3CD}"/>
              </a:ext>
            </a:extLst>
          </p:cNvPr>
          <p:cNvSpPr txBox="1"/>
          <p:nvPr/>
        </p:nvSpPr>
        <p:spPr>
          <a:xfrm>
            <a:off x="548640" y="3265484"/>
            <a:ext cx="610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Rectangular window synchronized with the periodicity of the sine wave.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21A13-E376-47F7-B5D1-A6FEAEEA28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709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4BBA-AD32-447E-A81B-9A54A011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window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1EA3C-B362-4553-B672-624D65F1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00" y="1787751"/>
            <a:ext cx="6707184" cy="138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C4805-357E-4B94-A8C7-D46958FA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02" y="3787560"/>
            <a:ext cx="6678582" cy="1344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CA0E1-1BF4-490D-8EC2-0B061D465C52}"/>
              </a:ext>
            </a:extLst>
          </p:cNvPr>
          <p:cNvSpPr txBox="1"/>
          <p:nvPr/>
        </p:nvSpPr>
        <p:spPr>
          <a:xfrm>
            <a:off x="174567" y="1355940"/>
            <a:ext cx="853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Rectangular window not in periodicity synchrony with the signal. Results in spreading of the spectrum.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82CDD-FD0E-4EF8-A3A6-E3B456D5EF0D}"/>
              </a:ext>
            </a:extLst>
          </p:cNvPr>
          <p:cNvSpPr txBox="1"/>
          <p:nvPr/>
        </p:nvSpPr>
        <p:spPr>
          <a:xfrm>
            <a:off x="307042" y="3362107"/>
            <a:ext cx="8141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Hamming window. Removes most of the spectral spreading, but the spectrum peak is broadened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ED94D-70BD-48D9-AE0D-EE4B67363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202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Rectangular vs Hamming window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0188" y="1219222"/>
            <a:ext cx="7134063" cy="3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38" y="1346550"/>
            <a:ext cx="1479925" cy="3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275" y="2997525"/>
            <a:ext cx="3309250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0638" y="3376525"/>
            <a:ext cx="1552411" cy="37899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5973251" y="1679700"/>
            <a:ext cx="3130200" cy="27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Multiplication in time-domain is equivalent to convolution in frequency domain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spectral line is convolved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the window response.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Rectangular window results in “ringing” (it creates additional frequencies)</a:t>
            </a:r>
            <a:endParaRPr dirty="0"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5136" y="2571750"/>
            <a:ext cx="2340444" cy="378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BC892-0AA9-4EBB-A1C3-F863909E8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27D62-B379-4667-B1A1-5E41928B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2400" dirty="0"/>
              <a:t>Thinking break (2 minutes)</a:t>
            </a:r>
            <a:br>
              <a:rPr lang="en" sz="2400" dirty="0"/>
            </a:br>
            <a:r>
              <a:rPr lang="es-ES" sz="2400" dirty="0"/>
              <a:t>Match </a:t>
            </a:r>
            <a:r>
              <a:rPr lang="es-ES" sz="2400" dirty="0" err="1"/>
              <a:t>each</a:t>
            </a:r>
            <a:r>
              <a:rPr lang="es-ES" sz="2400" dirty="0"/>
              <a:t> </a:t>
            </a:r>
            <a:r>
              <a:rPr lang="es-ES" sz="2400" dirty="0" err="1"/>
              <a:t>signal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its</a:t>
            </a:r>
            <a:r>
              <a:rPr lang="es-ES" sz="2400" dirty="0"/>
              <a:t> </a:t>
            </a:r>
            <a:r>
              <a:rPr lang="es-ES" sz="2400" dirty="0" err="1"/>
              <a:t>spectrogram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7D1D1-0E67-48CD-8DD7-474424694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33</a:t>
            </a:fld>
            <a:endParaRPr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F95C77D-376A-4087-AC91-B96B6A9A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0" y="1167992"/>
            <a:ext cx="2890490" cy="374996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904B048-24CF-4BA8-98E1-E583B301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932" y="1323981"/>
            <a:ext cx="4155810" cy="34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7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36EE-FD84-4FD4-9B54-8158D147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50D38EB-3E0D-4218-B737-CD85DCAAA0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discrete-time signals and linear time-invariant (LTI) systems the relationship between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signals can be expressed as</a:t>
                </a:r>
              </a:p>
              <a:p>
                <a:endParaRPr lang="en-US" dirty="0"/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1397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impulse response.</a:t>
                </a:r>
              </a:p>
              <a:p>
                <a:r>
                  <a:rPr lang="en-US" dirty="0"/>
                  <a:t>The mathematical operation of convolution is complex. </a:t>
                </a:r>
                <a:r>
                  <a:rPr lang="en-US"/>
                  <a:t>However</a:t>
                </a:r>
                <a:r>
                  <a:rPr lang="en-US" dirty="0"/>
                  <a:t>, Fourier transform converts the convolution into a simple multiplication</a:t>
                </a:r>
                <a:r>
                  <a:rPr lang="es-ES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50D38EB-3E0D-4218-B737-CD85DCAAA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D5B81A-EF00-4186-97FD-D76EFAA67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979" y="3402127"/>
            <a:ext cx="2574024" cy="1426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609A-91B4-407B-BBBF-C4175C34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643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2C36FD-5074-4BA6-B2A4-A6CE8AC5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9" y="1167992"/>
            <a:ext cx="5072910" cy="380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A69A4-DBEB-4FE7-A8A7-8D5CF74A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98" y="1261608"/>
            <a:ext cx="3962400" cy="154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B8311-6A67-4DF5-BC71-3DD00F24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DB160-B500-4D69-819B-F73F48A5EC0D}"/>
                  </a:ext>
                </a:extLst>
              </p:cNvPr>
              <p:cNvSpPr txBox="1"/>
              <p:nvPr/>
            </p:nvSpPr>
            <p:spPr>
              <a:xfrm>
                <a:off x="5915949" y="3070333"/>
                <a:ext cx="1920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fi-FI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DB160-B500-4D69-819B-F73F48A5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49" y="3070333"/>
                <a:ext cx="19203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22F76-2579-400E-820D-325E61F507C9}"/>
                  </a:ext>
                </a:extLst>
              </p:cNvPr>
              <p:cNvSpPr txBox="1"/>
              <p:nvPr/>
            </p:nvSpPr>
            <p:spPr>
              <a:xfrm>
                <a:off x="6260883" y="1430214"/>
                <a:ext cx="460447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22F76-2579-400E-820D-325E61F5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83" y="1430214"/>
                <a:ext cx="460447" cy="215444"/>
              </a:xfrm>
              <a:prstGeom prst="rect">
                <a:avLst/>
              </a:prstGeom>
              <a:blipFill>
                <a:blip r:embed="rId5"/>
                <a:stretch>
                  <a:fillRect l="-3947" r="-1184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2E917-42EB-446F-BC3E-259504EBAD93}"/>
                  </a:ext>
                </a:extLst>
              </p:cNvPr>
              <p:cNvSpPr txBox="1"/>
              <p:nvPr/>
            </p:nvSpPr>
            <p:spPr>
              <a:xfrm>
                <a:off x="6256716" y="2094370"/>
                <a:ext cx="46461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C2E917-42EB-446F-BC3E-259504EB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716" y="2094370"/>
                <a:ext cx="464614" cy="215444"/>
              </a:xfrm>
              <a:prstGeom prst="rect">
                <a:avLst/>
              </a:prstGeom>
              <a:blipFill>
                <a:blip r:embed="rId6"/>
                <a:stretch>
                  <a:fillRect l="-3896" r="-1168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08ECD-EBDD-46FB-906A-F6579AB59AFE}"/>
                  </a:ext>
                </a:extLst>
              </p:cNvPr>
              <p:cNvSpPr txBox="1"/>
              <p:nvPr/>
            </p:nvSpPr>
            <p:spPr>
              <a:xfrm>
                <a:off x="8503377" y="1537936"/>
                <a:ext cx="46461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i-FI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08ECD-EBDD-46FB-906A-F6579AB5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377" y="1537936"/>
                <a:ext cx="464614" cy="215444"/>
              </a:xfrm>
              <a:prstGeom prst="rect">
                <a:avLst/>
              </a:prstGeom>
              <a:blipFill>
                <a:blip r:embed="rId7"/>
                <a:stretch>
                  <a:fillRect l="-5263" r="-118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74246-B382-4C5A-802C-80CE928A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899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3E63-A471-4A28-A25B-CA072FF5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Convolution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594DC-3067-4D5D-842A-18EF72C8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Used in </a:t>
            </a:r>
            <a:r>
              <a:rPr lang="es-ES" dirty="0" err="1"/>
              <a:t>room</a:t>
            </a:r>
            <a:r>
              <a:rPr lang="es-ES" dirty="0"/>
              <a:t> </a:t>
            </a:r>
            <a:r>
              <a:rPr lang="es-ES" dirty="0" err="1"/>
              <a:t>simulation</a:t>
            </a:r>
            <a:r>
              <a:rPr lang="es-ES" dirty="0"/>
              <a:t> (</a:t>
            </a:r>
            <a:r>
              <a:rPr lang="es-ES" dirty="0" err="1"/>
              <a:t>seen</a:t>
            </a:r>
            <a:r>
              <a:rPr lang="es-ES" dirty="0"/>
              <a:t> in </a:t>
            </a:r>
            <a:r>
              <a:rPr lang="es-ES" dirty="0" err="1"/>
              <a:t>Lecture</a:t>
            </a:r>
            <a:r>
              <a:rPr lang="es-ES" dirty="0"/>
              <a:t> 2),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acoustics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room</a:t>
            </a:r>
            <a:r>
              <a:rPr lang="es-ES" dirty="0"/>
              <a:t> are </a:t>
            </a:r>
            <a:r>
              <a:rPr lang="es-ES" dirty="0" err="1"/>
              <a:t>artificially</a:t>
            </a:r>
            <a:r>
              <a:rPr lang="es-ES" dirty="0"/>
              <a:t> </a:t>
            </a:r>
            <a:r>
              <a:rPr lang="es-ES" dirty="0" err="1"/>
              <a:t>reproduced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 </a:t>
            </a:r>
            <a:r>
              <a:rPr lang="es-ES" dirty="0" err="1"/>
              <a:t>calculating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convolution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audio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impulse response.</a:t>
            </a:r>
            <a:endParaRPr lang="en-US" dirty="0"/>
          </a:p>
        </p:txBody>
      </p:sp>
      <p:pic>
        <p:nvPicPr>
          <p:cNvPr id="4" name="speech">
            <a:hlinkClick r:id="" action="ppaction://media"/>
            <a:extLst>
              <a:ext uri="{FF2B5EF4-FFF2-40B4-BE49-F238E27FC236}">
                <a16:creationId xmlns:a16="http://schemas.microsoft.com/office/drawing/2014/main" id="{38FE8025-C1AF-42F7-998A-A0EEAD1EB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4807" y="2202887"/>
            <a:ext cx="487363" cy="48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8F544-4BC2-4CC8-84E5-DC68065168CC}"/>
              </a:ext>
            </a:extLst>
          </p:cNvPr>
          <p:cNvSpPr txBox="1"/>
          <p:nvPr/>
        </p:nvSpPr>
        <p:spPr>
          <a:xfrm>
            <a:off x="1671483" y="2263973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Original </a:t>
            </a:r>
            <a:r>
              <a:rPr lang="es-ES" dirty="0" err="1"/>
              <a:t>speech</a:t>
            </a:r>
            <a:endParaRPr lang="en-US" dirty="0"/>
          </a:p>
        </p:txBody>
      </p:sp>
      <p:pic>
        <p:nvPicPr>
          <p:cNvPr id="6" name="speech_t60">
            <a:hlinkClick r:id="" action="ppaction://media"/>
            <a:extLst>
              <a:ext uri="{FF2B5EF4-FFF2-40B4-BE49-F238E27FC236}">
                <a16:creationId xmlns:a16="http://schemas.microsoft.com/office/drawing/2014/main" id="{2FECA7D8-8571-4198-B5A9-7AA95DA4CB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4807" y="2923785"/>
            <a:ext cx="487362" cy="487362"/>
          </a:xfrm>
          <a:prstGeom prst="rect">
            <a:avLst/>
          </a:prstGeom>
        </p:spPr>
      </p:pic>
      <p:pic>
        <p:nvPicPr>
          <p:cNvPr id="7" name="speech_t60_2">
            <a:hlinkClick r:id="" action="ppaction://media"/>
            <a:extLst>
              <a:ext uri="{FF2B5EF4-FFF2-40B4-BE49-F238E27FC236}">
                <a16:creationId xmlns:a16="http://schemas.microsoft.com/office/drawing/2014/main" id="{F8DF9BE0-A90E-4679-A018-1CC050762BC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4807" y="3523628"/>
            <a:ext cx="487363" cy="487362"/>
          </a:xfrm>
          <a:prstGeom prst="rect">
            <a:avLst/>
          </a:prstGeom>
        </p:spPr>
      </p:pic>
      <p:pic>
        <p:nvPicPr>
          <p:cNvPr id="8" name="speech_echoed">
            <a:hlinkClick r:id="" action="ppaction://media"/>
            <a:extLst>
              <a:ext uri="{FF2B5EF4-FFF2-40B4-BE49-F238E27FC236}">
                <a16:creationId xmlns:a16="http://schemas.microsoft.com/office/drawing/2014/main" id="{642A1C69-C16C-4D3B-A807-98BBC5B8189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4807" y="4079271"/>
            <a:ext cx="487362" cy="48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5F98E-E957-4D6F-A351-599D49905E86}"/>
              </a:ext>
            </a:extLst>
          </p:cNvPr>
          <p:cNvSpPr txBox="1"/>
          <p:nvPr/>
        </p:nvSpPr>
        <p:spPr>
          <a:xfrm>
            <a:off x="1671483" y="2912173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Simulated</a:t>
            </a:r>
            <a:r>
              <a:rPr lang="es-ES" dirty="0"/>
              <a:t> </a:t>
            </a:r>
            <a:r>
              <a:rPr lang="es-ES" dirty="0" err="1"/>
              <a:t>room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EF575-FE09-4072-AA05-98929EE75B13}"/>
              </a:ext>
            </a:extLst>
          </p:cNvPr>
          <p:cNvSpPr txBox="1"/>
          <p:nvPr/>
        </p:nvSpPr>
        <p:spPr>
          <a:xfrm>
            <a:off x="1676680" y="3523628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Simulated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(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B1249-BFD7-4869-8860-7955915255B1}"/>
              </a:ext>
            </a:extLst>
          </p:cNvPr>
          <p:cNvSpPr txBox="1"/>
          <p:nvPr/>
        </p:nvSpPr>
        <p:spPr>
          <a:xfrm>
            <a:off x="1740310" y="4135083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RIR </a:t>
            </a:r>
            <a:r>
              <a:rPr lang="es-ES" dirty="0" err="1"/>
              <a:t>from</a:t>
            </a:r>
            <a:r>
              <a:rPr lang="es-ES" dirty="0"/>
              <a:t> a </a:t>
            </a:r>
            <a:r>
              <a:rPr lang="es-ES" dirty="0" err="1"/>
              <a:t>big</a:t>
            </a:r>
            <a:r>
              <a:rPr lang="es-ES" dirty="0"/>
              <a:t> hall</a:t>
            </a:r>
            <a:endParaRPr lang="en-US" dirty="0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6E4A833-F428-4FC7-8666-43CD98017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6274" y="2064003"/>
            <a:ext cx="4101020" cy="29192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A70724-6BC1-4B13-9A15-CBA97E4C0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5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965" y="1122776"/>
            <a:ext cx="6266069" cy="402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330094" y="514743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64 ms analysis window </a:t>
            </a:r>
            <a:endParaRPr sz="2800" dirty="0"/>
          </a:p>
        </p:txBody>
      </p:sp>
      <p:sp>
        <p:nvSpPr>
          <p:cNvPr id="321" name="Google Shape;321;p42"/>
          <p:cNvSpPr txBox="1"/>
          <p:nvPr/>
        </p:nvSpPr>
        <p:spPr>
          <a:xfrm>
            <a:off x="6969419" y="202453"/>
            <a:ext cx="2095689" cy="79649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 length: 64ms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Window type: Hann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window index: 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21;p42">
            <a:extLst>
              <a:ext uri="{FF2B5EF4-FFF2-40B4-BE49-F238E27FC236}">
                <a16:creationId xmlns:a16="http://schemas.microsoft.com/office/drawing/2014/main" id="{8DF3F330-1339-4CAA-91C9-52CC00FABBF2}"/>
              </a:ext>
            </a:extLst>
          </p:cNvPr>
          <p:cNvSpPr txBox="1"/>
          <p:nvPr/>
        </p:nvSpPr>
        <p:spPr>
          <a:xfrm>
            <a:off x="4571999" y="202453"/>
            <a:ext cx="2289844" cy="79649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signal length: 3.4s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Sampling rate: 16 kHz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9FDAE-09DF-4E5F-B250-FBF7BE5A0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260938" y="545479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128 ms analysis window</a:t>
            </a:r>
            <a:endParaRPr sz="2800" dirty="0"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14" y="1029680"/>
            <a:ext cx="6270172" cy="3970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6306C8-25F9-482E-8E9C-2B6E1B3F2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title"/>
          </p:nvPr>
        </p:nvSpPr>
        <p:spPr>
          <a:xfrm>
            <a:off x="276306" y="591584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32 ms analysis window</a:t>
            </a:r>
            <a:endParaRPr sz="2800" dirty="0"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60" y="1075784"/>
            <a:ext cx="6328879" cy="3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C5C5A-7771-41D8-B22E-6E16F53BD5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0610-9148-43DD-A4BF-7266FEE6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Time-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domain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95919-723D-4DF4-8DCE-5FA6F7D6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514123"/>
            <a:ext cx="6031346" cy="17642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74EF1-C82F-436F-8669-D28996C6C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Linear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spectra</a:t>
            </a:r>
            <a:r>
              <a:rPr lang="es-ES" dirty="0"/>
              <a:t> and </a:t>
            </a:r>
            <a:r>
              <a:rPr lang="es-ES" dirty="0" err="1"/>
              <a:t>auditory</a:t>
            </a:r>
            <a:r>
              <a:rPr lang="es-ES" dirty="0"/>
              <a:t> </a:t>
            </a:r>
            <a:r>
              <a:rPr lang="es-ES" dirty="0" err="1"/>
              <a:t>spectra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2 kHz pure </a:t>
            </a:r>
            <a:r>
              <a:rPr lang="es-ES" dirty="0" err="1"/>
              <a:t>tone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4FE33-3AFF-42E8-9A04-DD60F9A82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194BB-4BE2-4582-B999-8B71B3AE2211}"/>
              </a:ext>
            </a:extLst>
          </p:cNvPr>
          <p:cNvSpPr txBox="1"/>
          <p:nvPr/>
        </p:nvSpPr>
        <p:spPr>
          <a:xfrm>
            <a:off x="729673" y="3666836"/>
            <a:ext cx="7514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Auditory</a:t>
            </a:r>
            <a:r>
              <a:rPr lang="es-ES" sz="1600" dirty="0"/>
              <a:t> </a:t>
            </a:r>
            <a:r>
              <a:rPr lang="es-ES" sz="1600" dirty="0" err="1"/>
              <a:t>spectrum</a:t>
            </a:r>
            <a:r>
              <a:rPr lang="es-ES" sz="1600" dirty="0"/>
              <a:t> </a:t>
            </a:r>
            <a:r>
              <a:rPr lang="es-ES" sz="1600" dirty="0" err="1"/>
              <a:t>differs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power</a:t>
            </a:r>
            <a:r>
              <a:rPr lang="es-ES" sz="1600" dirty="0"/>
              <a:t> </a:t>
            </a:r>
            <a:r>
              <a:rPr lang="es-ES" sz="1600" dirty="0" err="1"/>
              <a:t>spectrum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use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ERB (</a:t>
            </a:r>
            <a:r>
              <a:rPr lang="es-ES" sz="1600" dirty="0" err="1"/>
              <a:t>Equivalent</a:t>
            </a:r>
            <a:r>
              <a:rPr lang="es-ES" sz="1600" dirty="0"/>
              <a:t> Rectangular </a:t>
            </a:r>
            <a:r>
              <a:rPr lang="es-ES" sz="1600" dirty="0" err="1"/>
              <a:t>Bandwidth</a:t>
            </a:r>
            <a:r>
              <a:rPr lang="es-ES" sz="1600" dirty="0"/>
              <a:t>) </a:t>
            </a:r>
            <a:r>
              <a:rPr lang="es-ES" sz="1600" dirty="0" err="1"/>
              <a:t>scale</a:t>
            </a:r>
            <a:r>
              <a:rPr lang="es-ES" sz="1600" dirty="0"/>
              <a:t>,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spreading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excitation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adjacent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bands</a:t>
            </a:r>
            <a:r>
              <a:rPr lang="es-ES" sz="1600" dirty="0"/>
              <a:t> and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emulation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hearing</a:t>
            </a:r>
            <a:r>
              <a:rPr lang="es-ES" sz="1600" dirty="0"/>
              <a:t> </a:t>
            </a:r>
            <a:r>
              <a:rPr lang="es-ES" sz="1600" dirty="0" err="1"/>
              <a:t>threshold</a:t>
            </a:r>
            <a:r>
              <a:rPr lang="es-ES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5485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283989" y="568531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16 ms analysis window </a:t>
            </a:r>
            <a:endParaRPr sz="2800" dirty="0"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01" y="937462"/>
            <a:ext cx="6353998" cy="42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4AADB-9B11-45F4-BF0B-6C0A643C5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</a:t>
            </a:r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Increasing the window length </a:t>
            </a:r>
            <a:endParaRPr sz="18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Spectrogram has better frequency resolution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But worse time resolution in the STFT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Rectangular windowing</a:t>
            </a:r>
            <a:endParaRPr sz="18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Spectral smearing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Specific windowing (e.g. Hann)</a:t>
            </a:r>
            <a:endParaRPr sz="18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Better visibility of spectral peaks.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DA78C-F4FF-489A-90A5-46A278DEA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91C6-6B01-4759-88D0-8264436C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calculating FFT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3607-C0F5-4BAD-AA8A-8E911D412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Frequency resolution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Zero-padding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Leakage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D1E13-FD71-41B7-9874-7816D56D3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124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A346-2C03-4B2B-94A8-374B004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F65C2-7945-4105-AD02-F46DADDCE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3983619" cy="3263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Increasing the number of input samples increase the resolution of the DFT.</a:t>
            </a:r>
          </a:p>
          <a:p>
            <a:pPr marL="139700" indent="0">
              <a:buNone/>
            </a:pPr>
            <a:r>
              <a:rPr lang="en-US" dirty="0"/>
              <a:t>In the example: two sinusoids, one at 5 Hz and the other at 6 Hz.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two read peaks represent the frequencies.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Many samples have to be feed to the DFT in order to output the two really close frequencies.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18A82-E94F-41BA-AB43-9A9FAE617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89" y="158820"/>
            <a:ext cx="3064862" cy="1534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E8CCB-B364-4940-AF72-C2747144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8" y="1912585"/>
            <a:ext cx="2865124" cy="1455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E7B4D-D073-4715-A95F-D74B96ED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58" y="3559120"/>
            <a:ext cx="3078482" cy="15653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50314-2F62-4A3B-876E-62D255E4FE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88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C494-145B-4A4F-A89B-BCE0A281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Zero-padding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3B918-D038-4B9A-876E-454D18293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7886700" cy="1089347"/>
          </a:xfrm>
        </p:spPr>
        <p:txBody>
          <a:bodyPr/>
          <a:lstStyle/>
          <a:p>
            <a:r>
              <a:rPr lang="en-US" dirty="0"/>
              <a:t>Appending zeroes to the end of your input signal.</a:t>
            </a:r>
          </a:p>
          <a:p>
            <a:r>
              <a:rPr lang="en-US" dirty="0"/>
              <a:t>Does not alter the frequency content. </a:t>
            </a:r>
            <a:r>
              <a:rPr lang="en-US" dirty="0">
                <a:sym typeface="Wingdings" panose="05000000000000000000" pitchFamily="2" charset="2"/>
              </a:rPr>
              <a:t> Does not add useful information.</a:t>
            </a:r>
            <a:endParaRPr lang="en-US" dirty="0"/>
          </a:p>
          <a:p>
            <a:r>
              <a:rPr lang="en-US" dirty="0"/>
              <a:t>Interpolates the output spectrum.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F00C0-5D9B-43DD-A710-8C93189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2518454"/>
            <a:ext cx="3796154" cy="1793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BC4BB-5464-4FB9-9550-D7A84A35CEB4}"/>
              </a:ext>
            </a:extLst>
          </p:cNvPr>
          <p:cNvSpPr txBox="1"/>
          <p:nvPr/>
        </p:nvSpPr>
        <p:spPr>
          <a:xfrm>
            <a:off x="510540" y="4681246"/>
            <a:ext cx="7221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frequency bins </a:t>
            </a:r>
            <a:r>
              <a:rPr lang="en-US" dirty="0">
                <a:sym typeface="Wingdings" panose="05000000000000000000" pitchFamily="2" charset="2"/>
              </a:rPr>
              <a:t> higher chance to accurately capture the exact frequency present.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83138-22A8-44CB-ADC4-656885D5A379}"/>
              </a:ext>
            </a:extLst>
          </p:cNvPr>
          <p:cNvSpPr txBox="1"/>
          <p:nvPr/>
        </p:nvSpPr>
        <p:spPr>
          <a:xfrm>
            <a:off x="510540" y="2897218"/>
            <a:ext cx="415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previous example, adding zeroes does not improve DFT resolution, we still can not identify the 5 Hz and 6 Hz frequencies.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3F5780-A659-4CAA-9B4F-3A19C4A0696D}"/>
              </a:ext>
            </a:extLst>
          </p:cNvPr>
          <p:cNvSpPr/>
          <p:nvPr/>
        </p:nvSpPr>
        <p:spPr>
          <a:xfrm>
            <a:off x="4736504" y="3389480"/>
            <a:ext cx="262216" cy="2721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1A1DC-9AB6-4C12-9136-B72FD39F1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11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DA88-D923-4D38-BF7F-177B0511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85BB7-65B3-4BA5-82C6-7E9E15417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Phenomenon that happens when the energy of a frequency component is spilled out into other bins when it does not match up with an available bin frequency.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8D941-3D5D-40A4-9848-F006E916B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900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48D89E5-A389-49F4-9857-A35E6394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81" y="477436"/>
            <a:ext cx="7187438" cy="441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C4EBB-F313-486D-9A4F-0399E668B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07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8BB4C-AE3B-4ADE-B95A-81783F40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Correlation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CDC0B-5B25-4028-8828-41DFD70E6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dot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n-US" dirty="0"/>
              <a:t>can be used to calculate transforms.</a:t>
            </a:r>
          </a:p>
          <a:p>
            <a:r>
              <a:rPr lang="en-US" dirty="0"/>
              <a:t>As mentioned before, it can be used to calculate similarity.</a:t>
            </a:r>
          </a:p>
          <a:p>
            <a:r>
              <a:rPr lang="en-US" dirty="0"/>
              <a:t>We can also calculate the amount of correlation between two signals using the dot product.</a:t>
            </a:r>
          </a:p>
          <a:p>
            <a:pPr lvl="1"/>
            <a:r>
              <a:rPr lang="en-US" b="1" dirty="0"/>
              <a:t>Positive correlation</a:t>
            </a:r>
            <a:r>
              <a:rPr lang="en-US" dirty="0"/>
              <a:t>: two signals point in the same direction and increase/decrease together (Figure example).</a:t>
            </a:r>
          </a:p>
          <a:p>
            <a:pPr lvl="1"/>
            <a:r>
              <a:rPr lang="en-US" b="1" dirty="0"/>
              <a:t>Negative correlation</a:t>
            </a:r>
            <a:r>
              <a:rPr lang="en-US" dirty="0"/>
              <a:t>: if one increase the other decrease and vice-versa.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96E6F-CC0B-4C62-B1C9-6439B5A1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1" y="3480610"/>
            <a:ext cx="5316160" cy="14785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2ECBB-8762-4232-9DA3-2A06EB7E4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186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ABAE-4DA5-4131-80A5-9021A4FD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Cross-</a:t>
            </a:r>
            <a:r>
              <a:rPr lang="es-ES" dirty="0" err="1"/>
              <a:t>correlation</a:t>
            </a:r>
            <a:r>
              <a:rPr lang="es-ES" dirty="0"/>
              <a:t> and </a:t>
            </a:r>
            <a:r>
              <a:rPr lang="es-ES" dirty="0" err="1"/>
              <a:t>autocorrelation</a:t>
            </a:r>
            <a:r>
              <a:rPr lang="es-ES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141B3E-8304-424C-AA24-B7E5B3FD3A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750342"/>
              </a:xfrm>
            </p:spPr>
            <p:txBody>
              <a:bodyPr/>
              <a:lstStyle/>
              <a:p>
                <a:r>
                  <a:rPr lang="es-ES" b="1" dirty="0"/>
                  <a:t>Cross-</a:t>
                </a:r>
                <a:r>
                  <a:rPr lang="es-ES" b="1" dirty="0" err="1"/>
                  <a:t>correlation</a:t>
                </a:r>
                <a:r>
                  <a:rPr lang="es-ES" dirty="0"/>
                  <a:t>: </a:t>
                </a:r>
                <a:r>
                  <a:rPr lang="es-ES" dirty="0" err="1"/>
                  <a:t>correlation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two</a:t>
                </a:r>
                <a:r>
                  <a:rPr lang="es-ES" dirty="0"/>
                  <a:t> </a:t>
                </a:r>
                <a:r>
                  <a:rPr lang="es-ES" dirty="0" err="1"/>
                  <a:t>waveforms</a:t>
                </a:r>
                <a:r>
                  <a:rPr lang="es-ES" dirty="0"/>
                  <a:t>. In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example</a:t>
                </a:r>
                <a:r>
                  <a:rPr lang="es-ES" dirty="0"/>
                  <a:t>, a </a:t>
                </a:r>
                <a:r>
                  <a:rPr lang="es-ES" dirty="0" err="1"/>
                  <a:t>signal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and </a:t>
                </a:r>
                <a:r>
                  <a:rPr lang="es-ES" dirty="0" err="1"/>
                  <a:t>its</a:t>
                </a:r>
                <a:r>
                  <a:rPr lang="es-ES" dirty="0"/>
                  <a:t> time-</a:t>
                </a:r>
                <a:r>
                  <a:rPr lang="es-ES" dirty="0" err="1"/>
                  <a:t>delayed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−100)</m:t>
                    </m:r>
                  </m:oMath>
                </a14:m>
                <a:r>
                  <a:rPr lang="en-US" dirty="0"/>
                  <a:t>. The cross-correlation shows a peak indicating the time delay.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141B3E-8304-424C-AA24-B7E5B3FD3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750342"/>
              </a:xfrm>
              <a:blipFill>
                <a:blip r:embed="rId2"/>
                <a:stretch>
                  <a:fillRect b="-16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0EA500-1886-449F-B393-2F9DB26B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50" y="2030815"/>
            <a:ext cx="2819820" cy="3014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0E767-A80F-4115-9EA4-248EED21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44" y="2372080"/>
            <a:ext cx="2942752" cy="2582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92AEE-D655-4B43-AE44-7C6473790C49}"/>
              </a:ext>
            </a:extLst>
          </p:cNvPr>
          <p:cNvSpPr txBox="1"/>
          <p:nvPr/>
        </p:nvSpPr>
        <p:spPr>
          <a:xfrm>
            <a:off x="3381957" y="2571750"/>
            <a:ext cx="2483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Autocorrelation: a signal is compared to itself; we can find its periodicity.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3AEC5-C25C-4EC7-BD88-1C3723887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341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FCF1-3C6B-4F41-B358-3B8F8FD0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FCCB8-75E4-43FA-903B-6C0126AF9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about transformations. </a:t>
            </a:r>
          </a:p>
          <a:p>
            <a:pPr lvl="1"/>
            <a:r>
              <a:rPr lang="en-US" dirty="0"/>
              <a:t>Rhythm and Transforms. </a:t>
            </a:r>
            <a:r>
              <a:rPr lang="en-US" dirty="0" err="1"/>
              <a:t>Sethares</a:t>
            </a:r>
            <a:r>
              <a:rPr lang="en-US" dirty="0"/>
              <a:t>, William Arthur. author.2007. Chapter 10</a:t>
            </a:r>
          </a:p>
          <a:p>
            <a:r>
              <a:rPr lang="en-US" dirty="0"/>
              <a:t>Video to understand how Fast Fourier Transform works</a:t>
            </a:r>
          </a:p>
          <a:p>
            <a:pPr lvl="1"/>
            <a:r>
              <a:rPr lang="en-US">
                <a:hlinkClick r:id="rId2"/>
              </a:rPr>
              <a:t>https://www.youtube.com/watch?v=h7apO7q16V0</a:t>
            </a:r>
            <a:endParaRPr lang="en-US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2E10-9ABA-4C8F-870E-FE72B8A9F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85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Spectrum analysis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856025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800" dirty="0"/>
              <a:t>Representing signals in spectral domain</a:t>
            </a:r>
          </a:p>
          <a:p>
            <a:pPr>
              <a:lnSpc>
                <a:spcPct val="100000"/>
              </a:lnSpc>
            </a:pPr>
            <a:endParaRPr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Decomposition into their frequency components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sz="1700" dirty="0"/>
              <a:t>Similar to human ear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" sz="17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Spectrum analysis = (typically) magnitude spectrum </a:t>
            </a:r>
            <a:endParaRPr sz="18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Because auditory system is relatively insensitive to phase!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Real listening conditions contain reflections from nearby surfaces and reverberation, hearing developed to be almost immune to phase.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dB scale to mimic perception of the signal level (mostly)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77AC10-E18C-448B-8E4F-748D319DF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8457-39AC-4184-89C9-FEFE7A9B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82C6A-3FEF-4053-A49D-FDF962F57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-US" sz="1600" dirty="0"/>
              <a:t>Frequency transform is often applied in modern audio processing applications</a:t>
            </a:r>
          </a:p>
          <a:p>
            <a:pPr marL="457189" indent="-317492">
              <a:spcBef>
                <a:spcPts val="0"/>
              </a:spcBef>
              <a:buSzPts val="1400"/>
            </a:pPr>
            <a:r>
              <a:rPr lang="en-US" sz="1600" dirty="0"/>
              <a:t>Importance of windowing</a:t>
            </a:r>
          </a:p>
          <a:p>
            <a:pPr marL="457189" indent="-317492">
              <a:spcBef>
                <a:spcPts val="0"/>
              </a:spcBef>
              <a:buSzPts val="1400"/>
            </a:pPr>
            <a:r>
              <a:rPr lang="en-US" sz="1600" dirty="0"/>
              <a:t>Considerations </a:t>
            </a:r>
            <a:r>
              <a:rPr lang="en-US" sz="1600"/>
              <a:t>when calculating FFT</a:t>
            </a:r>
            <a:endParaRPr lang="en-US" sz="16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US" sz="16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7D12-742F-4D43-AF2F-F1B52968C2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79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Transforms 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307042" y="1167992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 sz="1800" i="1" dirty="0">
                <a:latin typeface="+mn-lt"/>
              </a:rPr>
              <a:t>Changing the representation of a signal from one form to another by applying mathematical transformations.</a:t>
            </a:r>
            <a:endParaRPr lang="en" sz="1800" i="1" dirty="0">
              <a:latin typeface="+mn-lt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800" b="1" dirty="0">
                <a:latin typeface="+mn-lt"/>
              </a:rPr>
              <a:t>Inner product</a:t>
            </a:r>
            <a:r>
              <a:rPr lang="en" sz="1800" dirty="0">
                <a:latin typeface="+mn-lt"/>
              </a:rPr>
              <a:t>: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latin typeface="+mn-lt"/>
              </a:rPr>
              <a:t>Quantifies the similarity/dissimilarity of two signals.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latin typeface="+mn-lt"/>
              </a:rPr>
              <a:t>Used to ﬁnd properties of an unknown signal by comparing it to one or more known signals.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latin typeface="+mn-lt"/>
              </a:rPr>
              <a:t>Provides the basic deﬁnitions of a variety of transform techniques e.g. </a:t>
            </a:r>
            <a:r>
              <a:rPr lang="en-US" sz="1800" b="1" dirty="0">
                <a:latin typeface="+mn-lt"/>
              </a:rPr>
              <a:t>Fourier</a:t>
            </a:r>
            <a:r>
              <a:rPr lang="en-US" sz="1800" dirty="0">
                <a:latin typeface="+mn-lt"/>
              </a:rPr>
              <a:t> and wavelet transforms or nonorthogonal periodicity transforms.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A9978-5A71-4952-A1FC-713E96B95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7767-CC39-4E94-A08D-0AB891EB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B59510-C5DE-4297-A4B6-F183FC2D87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600" dirty="0"/>
                  <a:t>Generalization of the dot product: two equal-length sequence of numbers results in a single number.</a:t>
                </a:r>
              </a:p>
              <a:p>
                <a:r>
                  <a:rPr lang="en-US" sz="1600" dirty="0"/>
                  <a:t>Multiply vectors elements together, one-by-one, sum up the products, resulting in a scalar.</a:t>
                </a: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fi-FI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]∙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r>
                  <a:rPr lang="en-US" sz="1600" b="1" dirty="0"/>
                  <a:t>Geometric</a:t>
                </a:r>
                <a:r>
                  <a:rPr lang="en-US" sz="1600" dirty="0"/>
                  <a:t> or algebraical interpretation of the dot product.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B59510-C5DE-4297-A4B6-F183FC2D8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26D95C-09B8-48DD-8CCE-E399C84D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36" y="3425027"/>
            <a:ext cx="1938154" cy="1632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710AE-B580-4E54-A80E-775DE97E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82" y="3613463"/>
            <a:ext cx="1970138" cy="1349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9B87-E60C-4457-A07C-37AF561F2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20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Time-frequency representations 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07042" y="1257876"/>
            <a:ext cx="8167602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Represent signal changes in </a:t>
            </a:r>
            <a:r>
              <a:rPr lang="en" sz="1800" b="1" dirty="0"/>
              <a:t>both time and frequency</a:t>
            </a:r>
            <a:r>
              <a:rPr lang="en" sz="1800" dirty="0"/>
              <a:t> at the same time!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Spectrogram 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Time-frequency analysis 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Allows separate processing of the signal in different frequency bands according to time.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How much of the signal is present among each given frequency band.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 dirty="0"/>
              <a:t>Allows processing modeled based on human hearing mechanisms.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A3BCF-F01F-42A8-ABC0-C5090740C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D9C130D-0CC0-401D-A803-B665E66C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83" y="3234902"/>
            <a:ext cx="3112652" cy="1444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1DE3-5617-4F00-AA3D-DBA17C57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Fourier </a:t>
            </a:r>
            <a:r>
              <a:rPr lang="es-ES" dirty="0" err="1"/>
              <a:t>Transform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6F44809-6D70-4701-A231-CFC6BD44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9" y="2449990"/>
            <a:ext cx="5301672" cy="72381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8B50-5272-46D6-88B7-993DC49A6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042" y="1196308"/>
            <a:ext cx="7886700" cy="3263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Fourier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Used in a large variety of signal processing techniques (not just audio!)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/>
              <a:t>Decomposition of the signal into basic functions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Basic functions: infinite number of weighted sinusoids with specific frequency and phase values.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C6D87-8033-4CB0-A841-00251DA79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A2390-AC01-4888-AD2E-33139352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9" y="3071091"/>
            <a:ext cx="2712322" cy="1943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183A1-AE1C-4C22-9978-D63FE709C83A}"/>
              </a:ext>
            </a:extLst>
          </p:cNvPr>
          <p:cNvSpPr txBox="1"/>
          <p:nvPr/>
        </p:nvSpPr>
        <p:spPr>
          <a:xfrm>
            <a:off x="2403978" y="3412788"/>
            <a:ext cx="6050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Fourier </a:t>
            </a:r>
            <a:r>
              <a:rPr lang="es-ES" sz="1600" b="1" dirty="0" err="1"/>
              <a:t>analysis</a:t>
            </a:r>
            <a:r>
              <a:rPr lang="es-ES" sz="1600" dirty="0"/>
              <a:t>: </a:t>
            </a:r>
            <a:r>
              <a:rPr lang="es-ES" sz="1600" dirty="0" err="1"/>
              <a:t>decompose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waveform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components</a:t>
            </a:r>
            <a:r>
              <a:rPr lang="es-ES" sz="1600" dirty="0"/>
              <a:t>.</a:t>
            </a:r>
          </a:p>
          <a:p>
            <a:r>
              <a:rPr lang="es-ES" sz="1600" dirty="0"/>
              <a:t>Fourier </a:t>
            </a:r>
            <a:r>
              <a:rPr lang="es-ES" sz="1600" b="1" dirty="0" err="1"/>
              <a:t>synthesis</a:t>
            </a:r>
            <a:r>
              <a:rPr lang="es-ES" sz="1600" dirty="0"/>
              <a:t>: </a:t>
            </a:r>
            <a:r>
              <a:rPr lang="es-ES" sz="1600" dirty="0" err="1"/>
              <a:t>putting</a:t>
            </a:r>
            <a:r>
              <a:rPr lang="es-ES" sz="1600" dirty="0"/>
              <a:t> </a:t>
            </a:r>
            <a:r>
              <a:rPr lang="es-ES" sz="1600" dirty="0" err="1"/>
              <a:t>together</a:t>
            </a:r>
            <a:r>
              <a:rPr lang="es-ES" sz="1600" dirty="0"/>
              <a:t>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components</a:t>
            </a:r>
            <a:r>
              <a:rPr lang="es-ES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6946338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theme">
      <a:dk1>
        <a:srgbClr val="4E008E"/>
      </a:dk1>
      <a:lt1>
        <a:srgbClr val="FFFFFF"/>
      </a:lt1>
      <a:dk2>
        <a:srgbClr val="4E008E"/>
      </a:dk2>
      <a:lt2>
        <a:srgbClr val="E7E6E6"/>
      </a:lt2>
      <a:accent1>
        <a:srgbClr val="4E008E"/>
      </a:accent1>
      <a:accent2>
        <a:srgbClr val="8DBCE2"/>
      </a:accent2>
      <a:accent3>
        <a:srgbClr val="DF7987"/>
      </a:accent3>
      <a:accent4>
        <a:srgbClr val="C8C8C8"/>
      </a:accent4>
      <a:accent5>
        <a:srgbClr val="7DCDBE"/>
      </a:accent5>
      <a:accent6>
        <a:srgbClr val="ECECEC"/>
      </a:accent6>
      <a:hlink>
        <a:srgbClr val="008FBA"/>
      </a:hlink>
      <a:folHlink>
        <a:srgbClr val="956D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2187</Words>
  <Application>Microsoft Office PowerPoint</Application>
  <PresentationFormat>On-screen Show (16:9)</PresentationFormat>
  <Paragraphs>321</Paragraphs>
  <Slides>50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Cambria Math</vt:lpstr>
      <vt:lpstr>Courier New</vt:lpstr>
      <vt:lpstr>Euclid</vt:lpstr>
      <vt:lpstr>TUNI Theme</vt:lpstr>
      <vt:lpstr>Time-Frequency Representations Part I</vt:lpstr>
      <vt:lpstr>Time vs time-frequency representation</vt:lpstr>
      <vt:lpstr>Time-Frequency domain</vt:lpstr>
      <vt:lpstr>Time-Frequency domain</vt:lpstr>
      <vt:lpstr>Spectrum analysis</vt:lpstr>
      <vt:lpstr>Transforms </vt:lpstr>
      <vt:lpstr>Inner Product</vt:lpstr>
      <vt:lpstr>Time-frequency representations </vt:lpstr>
      <vt:lpstr>Fourier Transform</vt:lpstr>
      <vt:lpstr>Fourier Transform</vt:lpstr>
      <vt:lpstr>Discrete-Time Fourier Transform (DTFT)</vt:lpstr>
      <vt:lpstr>DFT</vt:lpstr>
      <vt:lpstr>Discrete Fourier Transform</vt:lpstr>
      <vt:lpstr>Discrete Fourier transform</vt:lpstr>
      <vt:lpstr>Frequency axis units</vt:lpstr>
      <vt:lpstr>DTFT vs DFT</vt:lpstr>
      <vt:lpstr>Spectrum vs spectrogram</vt:lpstr>
      <vt:lpstr>Short-Time Fourier Transform</vt:lpstr>
      <vt:lpstr>STFT</vt:lpstr>
      <vt:lpstr>PowerPoint Presentation</vt:lpstr>
      <vt:lpstr>PowerPoint Presentation</vt:lpstr>
      <vt:lpstr>Python example</vt:lpstr>
      <vt:lpstr>Python example</vt:lpstr>
      <vt:lpstr>STFT Python example</vt:lpstr>
      <vt:lpstr>Windowing</vt:lpstr>
      <vt:lpstr>Windowing </vt:lpstr>
      <vt:lpstr>Special window functions w(n) are used</vt:lpstr>
      <vt:lpstr>Wide – Narrow - band</vt:lpstr>
      <vt:lpstr>Effects of window selection</vt:lpstr>
      <vt:lpstr>Effects of window selection</vt:lpstr>
      <vt:lpstr>Effects of window selection</vt:lpstr>
      <vt:lpstr>Rectangular vs Hamming window</vt:lpstr>
      <vt:lpstr>Thinking break (2 minutes) Match each signal to its spectrogram</vt:lpstr>
      <vt:lpstr>Convolution</vt:lpstr>
      <vt:lpstr>Convolution examples</vt:lpstr>
      <vt:lpstr>Convolution</vt:lpstr>
      <vt:lpstr>64 ms analysis window </vt:lpstr>
      <vt:lpstr>128 ms analysis window</vt:lpstr>
      <vt:lpstr>32 ms analysis window</vt:lpstr>
      <vt:lpstr>16 ms analysis window </vt:lpstr>
      <vt:lpstr>Observations </vt:lpstr>
      <vt:lpstr>Considerations when calculating FFT</vt:lpstr>
      <vt:lpstr>Frequency resolution</vt:lpstr>
      <vt:lpstr>Zero-padding</vt:lpstr>
      <vt:lpstr>Leakage</vt:lpstr>
      <vt:lpstr>PowerPoint Presentation</vt:lpstr>
      <vt:lpstr>Correlation</vt:lpstr>
      <vt:lpstr>Cross-correlation and autocorrelation.</vt:lpstr>
      <vt:lpstr>Extra material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Time-Frequency Representations</dc:title>
  <cp:lastModifiedBy>Irene Martin Morato (TAU)</cp:lastModifiedBy>
  <cp:revision>37</cp:revision>
  <dcterms:modified xsi:type="dcterms:W3CDTF">2022-11-10T12:44:33Z</dcterms:modified>
</cp:coreProperties>
</file>